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 id="2147483684" r:id="rId2"/>
    <p:sldMasterId id="2147483696" r:id="rId3"/>
  </p:sldMasterIdLst>
  <p:notesMasterIdLst>
    <p:notesMasterId r:id="rId41"/>
  </p:notesMasterIdLst>
  <p:sldIdLst>
    <p:sldId id="256" r:id="rId4"/>
    <p:sldId id="303" r:id="rId5"/>
    <p:sldId id="280" r:id="rId6"/>
    <p:sldId id="258" r:id="rId7"/>
    <p:sldId id="306" r:id="rId8"/>
    <p:sldId id="307" r:id="rId9"/>
    <p:sldId id="314" r:id="rId10"/>
    <p:sldId id="311" r:id="rId11"/>
    <p:sldId id="277" r:id="rId12"/>
    <p:sldId id="309" r:id="rId13"/>
    <p:sldId id="288" r:id="rId14"/>
    <p:sldId id="294" r:id="rId15"/>
    <p:sldId id="273" r:id="rId16"/>
    <p:sldId id="289" r:id="rId17"/>
    <p:sldId id="295" r:id="rId18"/>
    <p:sldId id="301" r:id="rId19"/>
    <p:sldId id="290" r:id="rId20"/>
    <p:sldId id="296" r:id="rId21"/>
    <p:sldId id="320" r:id="rId22"/>
    <p:sldId id="313" r:id="rId23"/>
    <p:sldId id="276" r:id="rId24"/>
    <p:sldId id="282" r:id="rId25"/>
    <p:sldId id="272" r:id="rId26"/>
    <p:sldId id="323" r:id="rId27"/>
    <p:sldId id="269" r:id="rId28"/>
    <p:sldId id="297" r:id="rId29"/>
    <p:sldId id="325" r:id="rId30"/>
    <p:sldId id="324" r:id="rId31"/>
    <p:sldId id="316" r:id="rId32"/>
    <p:sldId id="312" r:id="rId33"/>
    <p:sldId id="310" r:id="rId34"/>
    <p:sldId id="326" r:id="rId35"/>
    <p:sldId id="270" r:id="rId36"/>
    <p:sldId id="327" r:id="rId37"/>
    <p:sldId id="328" r:id="rId38"/>
    <p:sldId id="315" r:id="rId39"/>
    <p:sldId id="318" r:id="rId4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222F3E"/>
    <a:srgbClr val="146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36DB4-C5CD-9243-AE5E-CCFDCD7690F9}" v="8063" dt="2023-10-20T00:55:56.371"/>
    <p1510:client id="{938B5217-D899-3ECD-7FBC-48B50BECEE33}" v="5" dt="2023-10-23T18:38:50.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CDFBA-F3B9-4DB0-B8A7-FDFD462841FD}" type="datetimeFigureOut">
              <a:t>11/11/2023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ACB240-2363-4C14-8901-047EB325EC5A}" type="slidenum">
              <a:t>‹#›</a:t>
            </a:fld>
            <a:endParaRPr lang="en-US"/>
          </a:p>
        </p:txBody>
      </p:sp>
    </p:spTree>
    <p:extLst>
      <p:ext uri="{BB962C8B-B14F-4D97-AF65-F5344CB8AC3E}">
        <p14:creationId xmlns:p14="http://schemas.microsoft.com/office/powerpoint/2010/main" val="41169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insider.co/2021/08/24/case-study-boeing-cuts-production-time-with-a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javascript:void(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ACB240-2363-4C14-8901-047EB325EC5A}" type="slidenum">
              <a:rPr lang="en-US"/>
              <a:t>7</a:t>
            </a:fld>
            <a:endParaRPr lang="en-US"/>
          </a:p>
        </p:txBody>
      </p:sp>
    </p:spTree>
    <p:extLst>
      <p:ext uri="{BB962C8B-B14F-4D97-AF65-F5344CB8AC3E}">
        <p14:creationId xmlns:p14="http://schemas.microsoft.com/office/powerpoint/2010/main" val="2601716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cs typeface="Calibri"/>
            </a:endParaRPr>
          </a:p>
          <a:p>
            <a:endParaRPr lang="en-ID">
              <a:cs typeface="Calibri"/>
            </a:endParaRPr>
          </a:p>
          <a:p>
            <a:r>
              <a:rPr lang="en-IN" b="0" i="0" u="none" strike="noStrike">
                <a:solidFill>
                  <a:srgbClr val="666666"/>
                </a:solidFill>
                <a:effectLst/>
                <a:latin typeface="Titillium Web" panose="020F0502020204030204" pitchFamily="34" charset="0"/>
              </a:rPr>
              <a:t>. To protect the environment, every BASF employee in production must complete compulsory annual exercises in accordance with the German Water Resources Act. Conventional training on the 360 kilogram exercise model was complex to organize. And only a few of the 30 to 40 participants in each training course even had the opportunity to change the gasket on the flange themselves. </a:t>
            </a:r>
          </a:p>
          <a:p>
            <a:endParaRPr lang="en-IN" b="0" i="0" u="none" strike="noStrike">
              <a:solidFill>
                <a:srgbClr val="666666"/>
              </a:solidFill>
              <a:effectLst/>
              <a:latin typeface="Titillium Web" panose="020F0502020204030204" pitchFamily="34" charset="0"/>
              <a:cs typeface="Calibri"/>
            </a:endParaRPr>
          </a:p>
          <a:p>
            <a:r>
              <a:rPr lang="en-ID">
                <a:cs typeface="Calibri"/>
              </a:rPr>
              <a:t>https://</a:t>
            </a:r>
            <a:r>
              <a:rPr lang="en-ID" err="1">
                <a:cs typeface="Calibri"/>
              </a:rPr>
              <a:t>hololight.com</a:t>
            </a:r>
            <a:r>
              <a:rPr lang="en-ID">
                <a:cs typeface="Calibri"/>
              </a:rPr>
              <a:t>/augmented-reality-training-at-</a:t>
            </a:r>
            <a:r>
              <a:rPr lang="en-ID" err="1">
                <a:cs typeface="Calibri"/>
              </a:rPr>
              <a:t>basf</a:t>
            </a:r>
            <a:r>
              <a:rPr lang="en-ID">
                <a:cs typeface="Calibri"/>
              </a:rPr>
              <a:t>/</a:t>
            </a:r>
            <a:endParaRPr lang="en-IN" b="0" i="0" u="none" strike="noStrike">
              <a:solidFill>
                <a:srgbClr val="666666"/>
              </a:solidFill>
              <a:effectLst/>
              <a:latin typeface="Titillium Web" panose="020F0502020204030204" pitchFamily="34" charset="0"/>
              <a:cs typeface="Calibri"/>
            </a:endParaRPr>
          </a:p>
          <a:p>
            <a:pPr fontAlgn="ctr"/>
            <a:r>
              <a:rPr lang="en-IN" b="0" i="0" u="none" strike="noStrike">
                <a:solidFill>
                  <a:srgbClr val="494949"/>
                </a:solidFill>
                <a:effectLst/>
                <a:latin typeface="proxima-nova"/>
              </a:rPr>
              <a:t>"We used VR to train associates on Pickup Towers, which are 15-foot vending machines that allow customers to pick up online orders," Trainor said.</a:t>
            </a:r>
            <a:br>
              <a:rPr lang="en-IN" b="0" i="0" u="none" strike="noStrike">
                <a:solidFill>
                  <a:srgbClr val="494949"/>
                </a:solidFill>
                <a:effectLst/>
                <a:latin typeface="proxima-nova"/>
              </a:rPr>
            </a:br>
            <a:br>
              <a:rPr lang="en-IN" b="0" i="0" u="none" strike="noStrike">
                <a:solidFill>
                  <a:srgbClr val="494949"/>
                </a:solidFill>
                <a:effectLst/>
                <a:latin typeface="proxima-nova"/>
              </a:rPr>
            </a:br>
            <a:endParaRPr lang="en-IN">
              <a:effectLst/>
            </a:endParaRPr>
          </a:p>
          <a:p>
            <a:pPr fontAlgn="ctr"/>
            <a:r>
              <a:rPr lang="en-IN" b="1" u="sng">
                <a:effectLst/>
                <a:hlinkClick r:id="rId3"/>
              </a:rPr>
              <a:t>Boeing</a:t>
            </a:r>
            <a:r>
              <a:rPr lang="en-IN" b="1">
                <a:effectLst/>
              </a:rPr>
              <a:t> </a:t>
            </a:r>
            <a:r>
              <a:rPr lang="en-IN">
                <a:effectLst/>
              </a:rPr>
              <a:t>uses AR for daily guidance of the technicians in charge of installation and maintenance of electrical wiring in aircraft. Instead of going through paper instructions with diagrams, technicians use voice commands, Google Glass gestural taps and a head-tracking interface to perform wire assembly. The change has resulted in </a:t>
            </a:r>
            <a:r>
              <a:rPr lang="en-IN" b="1">
                <a:effectLst/>
              </a:rPr>
              <a:t>25% reduction of time</a:t>
            </a:r>
            <a:r>
              <a:rPr lang="en-IN">
                <a:effectLst/>
              </a:rPr>
              <a:t> spent on the task.</a:t>
            </a:r>
          </a:p>
          <a:p>
            <a:pPr fontAlgn="ctr"/>
            <a:endParaRPr lang="en-IN">
              <a:effectLst/>
            </a:endParaRPr>
          </a:p>
          <a:p>
            <a:pPr algn="l"/>
            <a:r>
              <a:rPr lang="en-IN">
                <a:effectLst/>
              </a:rPr>
              <a:t>https://</a:t>
            </a:r>
            <a:r>
              <a:rPr lang="en-IN" err="1">
                <a:effectLst/>
              </a:rPr>
              <a:t>www.scnsoft.com</a:t>
            </a:r>
            <a:r>
              <a:rPr lang="en-IN">
                <a:effectLst/>
              </a:rPr>
              <a:t>/augmented-reality/training#:~:text=AR%20software%20for%20training%20is,trainees%27%20work%20by%2090%25.</a:t>
            </a:r>
            <a:br>
              <a:rPr lang="en-IN">
                <a:effectLst/>
              </a:rPr>
            </a:br>
            <a:br>
              <a:rPr lang="en-IN">
                <a:effectLst/>
              </a:rPr>
            </a:br>
            <a:r>
              <a:rPr lang="en-IN">
                <a:effectLst/>
              </a:rPr>
              <a:t>GE aviation:</a:t>
            </a:r>
            <a:br>
              <a:rPr lang="en-IN">
                <a:effectLst/>
              </a:rPr>
            </a:br>
            <a:br>
              <a:rPr lang="en-IN">
                <a:effectLst/>
              </a:rPr>
            </a:br>
            <a:r>
              <a:rPr lang="en-IN" b="0" i="0" u="none" strike="noStrike" err="1">
                <a:solidFill>
                  <a:srgbClr val="444444"/>
                </a:solidFill>
                <a:effectLst/>
                <a:latin typeface="Open Sans" panose="020F0502020204030204" pitchFamily="34" charset="0"/>
              </a:rPr>
              <a:t>pecifically</a:t>
            </a:r>
            <a:r>
              <a:rPr lang="en-IN" b="0" i="0" u="none" strike="noStrike">
                <a:solidFill>
                  <a:srgbClr val="444444"/>
                </a:solidFill>
                <a:effectLst/>
                <a:latin typeface="Open Sans" panose="020F0502020204030204" pitchFamily="34" charset="0"/>
              </a:rPr>
              <a:t>, GE used </a:t>
            </a:r>
            <a:r>
              <a:rPr lang="en-IN" b="0" i="0" u="none" strike="noStrike" err="1">
                <a:solidFill>
                  <a:srgbClr val="444444"/>
                </a:solidFill>
                <a:effectLst/>
                <a:latin typeface="Open Sans" panose="020F0502020204030204" pitchFamily="34" charset="0"/>
              </a:rPr>
              <a:t>Upskill’s</a:t>
            </a:r>
            <a:r>
              <a:rPr lang="en-IN" b="0" i="0" u="none" strike="noStrike">
                <a:solidFill>
                  <a:srgbClr val="444444"/>
                </a:solidFill>
                <a:effectLst/>
                <a:latin typeface="Open Sans" panose="020F0502020204030204" pitchFamily="34" charset="0"/>
              </a:rPr>
              <a:t> Skylight AR platform and Google Glass Enterprise Edition. These tools were then integrated with standard Wi-Fi-enabled torque wrenches. Altogether, mechanics get guided and intuitive instructions to help them verify torque levels.</a:t>
            </a:r>
          </a:p>
          <a:p>
            <a:pPr algn="l"/>
            <a:r>
              <a:rPr lang="en-IN" b="0" i="0" u="none" strike="noStrike">
                <a:solidFill>
                  <a:srgbClr val="444444"/>
                </a:solidFill>
                <a:effectLst/>
                <a:latin typeface="Open Sans" panose="020F0502020204030204" pitchFamily="34" charset="0"/>
              </a:rPr>
              <a:t>For example, as mechanics come to the stage when they need to use the torque wrench, the Skylight software – through Google Glass EE – verifies the torque level through color-coded indicators. Once the correct torque is matched, the mechanic can move on.</a:t>
            </a:r>
          </a:p>
          <a:p>
            <a:pPr fontAlgn="ctr"/>
            <a:endParaRPr lang="en-IN">
              <a:effectLst/>
            </a:endParaRPr>
          </a:p>
          <a:p>
            <a:r>
              <a:rPr lang="en-ID">
                <a:cs typeface="Calibri"/>
              </a:rPr>
              <a:t>https://</a:t>
            </a:r>
            <a:r>
              <a:rPr lang="en-ID" err="1">
                <a:cs typeface="Calibri"/>
              </a:rPr>
              <a:t>arinsider.co</a:t>
            </a:r>
            <a:r>
              <a:rPr lang="en-ID">
                <a:cs typeface="Calibri"/>
              </a:rPr>
              <a:t>/2021/06/29/case-study-</a:t>
            </a:r>
            <a:r>
              <a:rPr lang="en-ID" err="1">
                <a:cs typeface="Calibri"/>
              </a:rPr>
              <a:t>ge</a:t>
            </a:r>
            <a:r>
              <a:rPr lang="en-ID">
                <a:cs typeface="Calibri"/>
              </a:rPr>
              <a:t>-streamlines-jet-engine-</a:t>
            </a:r>
            <a:r>
              <a:rPr lang="en-ID" err="1">
                <a:cs typeface="Calibri"/>
              </a:rPr>
              <a:t>maintenence</a:t>
            </a:r>
            <a:r>
              <a:rPr lang="en-ID">
                <a:cs typeface="Calibri"/>
              </a:rPr>
              <a:t>/</a:t>
            </a:r>
            <a:br>
              <a:rPr lang="en-ID">
                <a:cs typeface="Calibri"/>
              </a:rPr>
            </a:br>
            <a:br>
              <a:rPr lang="en-ID">
                <a:cs typeface="Calibri"/>
              </a:rPr>
            </a:br>
            <a:r>
              <a:rPr lang="en-ID">
                <a:cs typeface="Calibri"/>
              </a:rPr>
              <a:t>https://</a:t>
            </a:r>
            <a:r>
              <a:rPr lang="en-ID" err="1">
                <a:cs typeface="Calibri"/>
              </a:rPr>
              <a:t>www.laptopmag.com</a:t>
            </a:r>
            <a:r>
              <a:rPr lang="en-ID">
                <a:cs typeface="Calibri"/>
              </a:rPr>
              <a:t>/articles/top-10-features-of-google-glass</a:t>
            </a:r>
          </a:p>
          <a:p>
            <a:br>
              <a:rPr lang="en-ID">
                <a:cs typeface="Calibri"/>
              </a:rPr>
            </a:br>
            <a:endParaRPr lang="en-ID">
              <a:cs typeface="Calibri"/>
            </a:endParaRPr>
          </a:p>
        </p:txBody>
      </p:sp>
      <p:sp>
        <p:nvSpPr>
          <p:cNvPr id="4" name="Slide Number Placeholder 3"/>
          <p:cNvSpPr>
            <a:spLocks noGrp="1"/>
          </p:cNvSpPr>
          <p:nvPr>
            <p:ph type="sldNum" sz="quarter" idx="5"/>
          </p:nvPr>
        </p:nvSpPr>
        <p:spPr/>
        <p:txBody>
          <a:bodyPr/>
          <a:lstStyle/>
          <a:p>
            <a:fld id="{1BAAC767-366D-4ECF-A6F1-3F953A2B992D}" type="slidenum">
              <a:rPr lang="en-ID" smtClean="0"/>
              <a:t>19</a:t>
            </a:fld>
            <a:endParaRPr lang="en-ID"/>
          </a:p>
        </p:txBody>
      </p:sp>
    </p:spTree>
    <p:extLst>
      <p:ext uri="{BB962C8B-B14F-4D97-AF65-F5344CB8AC3E}">
        <p14:creationId xmlns:p14="http://schemas.microsoft.com/office/powerpoint/2010/main" val="3886170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ACB240-2363-4C14-8901-047EB325EC5A}" type="slidenum">
              <a:rPr lang="en-IN" smtClean="0"/>
              <a:t>27</a:t>
            </a:fld>
            <a:endParaRPr lang="en-IN"/>
          </a:p>
        </p:txBody>
      </p:sp>
    </p:spTree>
    <p:extLst>
      <p:ext uri="{BB962C8B-B14F-4D97-AF65-F5344CB8AC3E}">
        <p14:creationId xmlns:p14="http://schemas.microsoft.com/office/powerpoint/2010/main" val="4243997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www.researchgate.net</a:t>
            </a:r>
            <a:r>
              <a:rPr lang="en-US"/>
              <a:t>/figure/Classification-of-virtual-reality-VR-based-on-type-of-technology-used-to-achieve_fig2_334451940</a:t>
            </a:r>
          </a:p>
        </p:txBody>
      </p:sp>
      <p:sp>
        <p:nvSpPr>
          <p:cNvPr id="4" name="Slide Number Placeholder 3"/>
          <p:cNvSpPr>
            <a:spLocks noGrp="1"/>
          </p:cNvSpPr>
          <p:nvPr>
            <p:ph type="sldNum" sz="quarter" idx="5"/>
          </p:nvPr>
        </p:nvSpPr>
        <p:spPr/>
        <p:txBody>
          <a:bodyPr/>
          <a:lstStyle/>
          <a:p>
            <a:fld id="{4AACB240-2363-4C14-8901-047EB325EC5A}" type="slidenum">
              <a:rPr lang="en-IN" smtClean="0"/>
              <a:t>30</a:t>
            </a:fld>
            <a:endParaRPr lang="en-IN"/>
          </a:p>
        </p:txBody>
      </p:sp>
    </p:spTree>
    <p:extLst>
      <p:ext uri="{BB962C8B-B14F-4D97-AF65-F5344CB8AC3E}">
        <p14:creationId xmlns:p14="http://schemas.microsoft.com/office/powerpoint/2010/main" val="3753176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a:solidFill>
                  <a:srgbClr val="1F1F1F"/>
                </a:solidFill>
                <a:effectLst/>
                <a:latin typeface="Google Sans"/>
              </a:rPr>
              <a:t>Head Mounted Display (HMD) usually refers to </a:t>
            </a:r>
            <a:r>
              <a:rPr lang="en-IN" b="0" i="0" u="none" strike="noStrike">
                <a:solidFill>
                  <a:srgbClr val="040C28"/>
                </a:solidFill>
                <a:effectLst/>
                <a:latin typeface="Google Sans"/>
              </a:rPr>
              <a:t>a device with a small display such as projection technology integrated into eyeglasses or mounted on a helmet or hat</a:t>
            </a:r>
            <a:r>
              <a:rPr lang="en-IN" b="0" i="0" u="none" strike="noStrike">
                <a:solidFill>
                  <a:srgbClr val="1F1F1F"/>
                </a:solidFill>
                <a:effectLst/>
                <a:latin typeface="Google Sans"/>
              </a:rPr>
              <a:t>. It's typically in the form of goggles or a headset, standalone or combined with a mobile phone (Gear VR).</a:t>
            </a:r>
          </a:p>
          <a:p>
            <a:endParaRPr lang="en-IN" b="0" i="0" u="none" strike="noStrike">
              <a:solidFill>
                <a:srgbClr val="1F1F1F"/>
              </a:solidFill>
              <a:effectLst/>
              <a:latin typeface="Google Sans"/>
            </a:endParaRPr>
          </a:p>
          <a:p>
            <a:endParaRPr lang="en-US"/>
          </a:p>
        </p:txBody>
      </p:sp>
      <p:sp>
        <p:nvSpPr>
          <p:cNvPr id="4" name="Slide Number Placeholder 3"/>
          <p:cNvSpPr>
            <a:spLocks noGrp="1"/>
          </p:cNvSpPr>
          <p:nvPr>
            <p:ph type="sldNum" sz="quarter" idx="5"/>
          </p:nvPr>
        </p:nvSpPr>
        <p:spPr/>
        <p:txBody>
          <a:bodyPr/>
          <a:lstStyle/>
          <a:p>
            <a:fld id="{4AACB240-2363-4C14-8901-047EB325EC5A}" type="slidenum">
              <a:rPr lang="en-IN" smtClean="0"/>
              <a:t>31</a:t>
            </a:fld>
            <a:endParaRPr lang="en-IN"/>
          </a:p>
        </p:txBody>
      </p:sp>
    </p:spTree>
    <p:extLst>
      <p:ext uri="{BB962C8B-B14F-4D97-AF65-F5344CB8AC3E}">
        <p14:creationId xmlns:p14="http://schemas.microsoft.com/office/powerpoint/2010/main" val="2174214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a:solidFill>
                  <a:srgbClr val="1F1F1F"/>
                </a:solidFill>
                <a:effectLst/>
                <a:latin typeface="Google Sans"/>
              </a:rPr>
              <a:t>Head Mounted Display (HMD) usually refers to </a:t>
            </a:r>
            <a:r>
              <a:rPr lang="en-IN" b="0" i="0" u="none" strike="noStrike">
                <a:solidFill>
                  <a:srgbClr val="040C28"/>
                </a:solidFill>
                <a:effectLst/>
                <a:latin typeface="Google Sans"/>
              </a:rPr>
              <a:t>a device with a small display such as projection technology integrated into eyeglasses or mounted on a helmet or hat</a:t>
            </a:r>
            <a:r>
              <a:rPr lang="en-IN" b="0" i="0" u="none" strike="noStrike">
                <a:solidFill>
                  <a:srgbClr val="1F1F1F"/>
                </a:solidFill>
                <a:effectLst/>
                <a:latin typeface="Google Sans"/>
              </a:rPr>
              <a:t>. It's typically in the form of goggles or a headset, standalone or combined with a mobile phone (Gear VR).</a:t>
            </a:r>
          </a:p>
          <a:p>
            <a:endParaRPr lang="en-IN" b="0" i="0" u="none" strike="noStrike">
              <a:solidFill>
                <a:srgbClr val="1F1F1F"/>
              </a:solidFill>
              <a:effectLst/>
              <a:latin typeface="Google Sans"/>
            </a:endParaRPr>
          </a:p>
          <a:p>
            <a:endParaRPr lang="en-US"/>
          </a:p>
        </p:txBody>
      </p:sp>
      <p:sp>
        <p:nvSpPr>
          <p:cNvPr id="4" name="Slide Number Placeholder 3"/>
          <p:cNvSpPr>
            <a:spLocks noGrp="1"/>
          </p:cNvSpPr>
          <p:nvPr>
            <p:ph type="sldNum" sz="quarter" idx="5"/>
          </p:nvPr>
        </p:nvSpPr>
        <p:spPr/>
        <p:txBody>
          <a:bodyPr/>
          <a:lstStyle/>
          <a:p>
            <a:fld id="{4AACB240-2363-4C14-8901-047EB325EC5A}" type="slidenum">
              <a:rPr lang="en-IN" smtClean="0"/>
              <a:t>32</a:t>
            </a:fld>
            <a:endParaRPr lang="en-IN"/>
          </a:p>
        </p:txBody>
      </p:sp>
    </p:spTree>
    <p:extLst>
      <p:ext uri="{BB962C8B-B14F-4D97-AF65-F5344CB8AC3E}">
        <p14:creationId xmlns:p14="http://schemas.microsoft.com/office/powerpoint/2010/main" val="25999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ACB240-2363-4C14-8901-047EB325EC5A}" type="slidenum">
              <a:rPr lang="en-US"/>
              <a:t>8</a:t>
            </a:fld>
            <a:endParaRPr lang="en-US"/>
          </a:p>
        </p:txBody>
      </p:sp>
    </p:spTree>
    <p:extLst>
      <p:ext uri="{BB962C8B-B14F-4D97-AF65-F5344CB8AC3E}">
        <p14:creationId xmlns:p14="http://schemas.microsoft.com/office/powerpoint/2010/main" val="1528595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Learning Efficiency (Reduction in training time)</a:t>
            </a:r>
          </a:p>
          <a:p>
            <a:r>
              <a:rPr lang="en-US"/>
              <a:t>Performance Capabilities (Ability to use existing information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4AACB240-2363-4C14-8901-047EB325EC5A}" type="slidenum">
              <a:rPr lang="en-US"/>
              <a:t>9</a:t>
            </a:fld>
            <a:endParaRPr lang="en-US"/>
          </a:p>
        </p:txBody>
      </p:sp>
    </p:spTree>
    <p:extLst>
      <p:ext uri="{BB962C8B-B14F-4D97-AF65-F5344CB8AC3E}">
        <p14:creationId xmlns:p14="http://schemas.microsoft.com/office/powerpoint/2010/main" val="3779090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A Learning Management System (LMS) is a software application that provides a framework for managing, delivering, and tracking educational courses or training programs. </a:t>
            </a:r>
          </a:p>
          <a:p>
            <a:pPr marL="171450" indent="-171450">
              <a:buFont typeface="Arial"/>
              <a:buChar char="•"/>
            </a:pPr>
            <a:r>
              <a:rPr lang="en-US"/>
              <a:t>It is used by educational institutions, corporations, and other organizations to facilitate online learning and training. </a:t>
            </a:r>
          </a:p>
          <a:p>
            <a:pPr marL="171450" indent="-171450">
              <a:buFont typeface="Arial"/>
              <a:buChar char="•"/>
            </a:pPr>
            <a:r>
              <a:rPr lang="en-US"/>
              <a:t>An LMS allows instructors and administrators to create, distribute, and manage learning content, as well as to monitor and assess the progress of learners.</a:t>
            </a:r>
            <a:endParaRPr lang="en-US">
              <a:cs typeface="Calibri" panose="020F0502020204030204"/>
            </a:endParaRPr>
          </a:p>
          <a:p>
            <a:pPr marL="171450" indent="-171450">
              <a:buFont typeface="Arial"/>
              <a:buChar char="•"/>
            </a:pPr>
            <a:r>
              <a:rPr lang="en-US"/>
              <a:t>LMS platforms can be hosted on-premises (on the organization's own servers) or in the cloud (on the servers of the LMS provider). </a:t>
            </a:r>
          </a:p>
          <a:p>
            <a:pPr marL="171450" indent="-171450">
              <a:buFont typeface="Arial"/>
              <a:buChar char="•"/>
            </a:pPr>
            <a:r>
              <a:rPr lang="en-US"/>
              <a:t>They can be proprietary (commercially available) or open-source (freely available and modifiable). </a:t>
            </a:r>
          </a:p>
          <a:p>
            <a:pPr marL="171450" indent="-171450">
              <a:buFont typeface="Arial"/>
              <a:buChar char="•"/>
            </a:pPr>
            <a:r>
              <a:rPr lang="en-US"/>
              <a:t>The choice of an LMS will depend on the organization's specific needs, budget, and technical capabilities.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4AACB240-2363-4C14-8901-047EB325EC5A}" type="slidenum">
              <a:rPr lang="en-US"/>
              <a:t>11</a:t>
            </a:fld>
            <a:endParaRPr lang="en-US"/>
          </a:p>
        </p:txBody>
      </p:sp>
    </p:spTree>
    <p:extLst>
      <p:ext uri="{BB962C8B-B14F-4D97-AF65-F5344CB8AC3E}">
        <p14:creationId xmlns:p14="http://schemas.microsoft.com/office/powerpoint/2010/main" val="1724138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9665dc4369_3_3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9665dc4369_3_3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Cloud-based solutions typically have lower upfront costs but may have higher ongoing subscription fees. On-premises solutions may have higher upfront costs but may be more cost-effective in the long term, especially for larger organizations.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9665dc4369_3_3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9665dc4369_3_3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Amazon said it would invest up to $4 billion in </a:t>
            </a:r>
            <a:r>
              <a:rPr lang="en-US">
                <a:hlinkClick r:id="rId3"/>
              </a:rPr>
              <a:t>Anthropic</a:t>
            </a:r>
          </a:p>
          <a:p>
            <a:endParaRPr lang="en-US">
              <a:cs typeface="Calibri"/>
            </a:endParaRPr>
          </a:p>
          <a:p>
            <a:r>
              <a:rPr lang="en-US">
                <a:cs typeface="Calibri"/>
              </a:rPr>
              <a:t>LLM chatbots are secure and easy to scale but have low retention rates high costs of deployment. </a:t>
            </a:r>
          </a:p>
        </p:txBody>
      </p:sp>
    </p:spTree>
    <p:extLst>
      <p:ext uri="{BB962C8B-B14F-4D97-AF65-F5344CB8AC3E}">
        <p14:creationId xmlns:p14="http://schemas.microsoft.com/office/powerpoint/2010/main" val="201246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a:t>Source images : </a:t>
            </a:r>
            <a:r>
              <a:rPr lang="en-ID" err="1"/>
              <a:t>Powerpoint</a:t>
            </a:r>
            <a:r>
              <a:rPr lang="en-ID"/>
              <a:t> Stock Images</a:t>
            </a:r>
          </a:p>
          <a:p>
            <a:r>
              <a:rPr lang="en-ID">
                <a:cs typeface="Calibri"/>
              </a:rPr>
              <a:t>Amazon bedrock: more of a platform than </a:t>
            </a:r>
          </a:p>
          <a:p>
            <a:r>
              <a:rPr lang="en-ID">
                <a:cs typeface="Calibri"/>
              </a:rPr>
              <a:t>Three </a:t>
            </a:r>
            <a:r>
              <a:rPr lang="en-ID" err="1">
                <a:cs typeface="Calibri"/>
              </a:rPr>
              <a:t>llm</a:t>
            </a:r>
            <a:r>
              <a:rPr lang="en-ID">
                <a:cs typeface="Calibri"/>
              </a:rPr>
              <a:t> solutions were considered for our use case but add a note saying there are more</a:t>
            </a:r>
          </a:p>
        </p:txBody>
      </p:sp>
      <p:sp>
        <p:nvSpPr>
          <p:cNvPr id="4" name="Slide Number Placeholder 3"/>
          <p:cNvSpPr>
            <a:spLocks noGrp="1"/>
          </p:cNvSpPr>
          <p:nvPr>
            <p:ph type="sldNum" sz="quarter" idx="5"/>
          </p:nvPr>
        </p:nvSpPr>
        <p:spPr/>
        <p:txBody>
          <a:bodyPr/>
          <a:lstStyle/>
          <a:p>
            <a:fld id="{1BAAC767-366D-4ECF-A6F1-3F953A2B992D}" type="slidenum">
              <a:rPr lang="en-ID" smtClean="0"/>
              <a:t>16</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chemeClr val="tx1">
                  <a:lumMod val="85000"/>
                  <a:lumOff val="15000"/>
                </a:schemeClr>
              </a:buClr>
              <a:buFont typeface="Wingdings" pitchFamily="2" charset="2"/>
              <a:buChar char="q"/>
            </a:pPr>
            <a:r>
              <a:rPr lang="en-US"/>
              <a:t>AR augments visuals, audio onto the real world</a:t>
            </a:r>
          </a:p>
          <a:p>
            <a:pPr marL="285750" indent="-285750">
              <a:buClr>
                <a:schemeClr val="tx1">
                  <a:lumMod val="85000"/>
                  <a:lumOff val="15000"/>
                </a:schemeClr>
              </a:buClr>
              <a:buFont typeface="Wingdings" pitchFamily="2" charset="2"/>
              <a:buChar char="q"/>
            </a:pPr>
            <a:r>
              <a:rPr lang="en-US"/>
              <a:t>VR simulates an interactive artificial 3D environment</a:t>
            </a:r>
          </a:p>
          <a:p>
            <a:pPr marL="285750" indent="-285750">
              <a:buClr>
                <a:schemeClr val="tx1">
                  <a:lumMod val="85000"/>
                  <a:lumOff val="15000"/>
                </a:schemeClr>
              </a:buClr>
              <a:buFont typeface="Wingdings" pitchFamily="2" charset="2"/>
              <a:buChar char="q"/>
            </a:pPr>
            <a:r>
              <a:rPr lang="en-US"/>
              <a:t>MR allows superimposition and interaction between the digital and the real world</a:t>
            </a:r>
          </a:p>
          <a:p>
            <a:pPr marL="285750" indent="-285750">
              <a:buClr>
                <a:schemeClr val="tx1">
                  <a:lumMod val="85000"/>
                  <a:lumOff val="15000"/>
                </a:schemeClr>
              </a:buClr>
              <a:buFont typeface="Wingdings" pitchFamily="2" charset="2"/>
              <a:buChar char="q"/>
            </a:pPr>
            <a:endParaRPr lang="en-US"/>
          </a:p>
          <a:p>
            <a:pPr marL="285750" indent="-285750">
              <a:buClr>
                <a:schemeClr val="tx1">
                  <a:lumMod val="85000"/>
                  <a:lumOff val="15000"/>
                </a:schemeClr>
              </a:buClr>
              <a:buFont typeface="Wingdings" pitchFamily="2" charset="2"/>
              <a:buChar char="q"/>
            </a:pPr>
            <a:r>
              <a:rPr lang="en-IN">
                <a:solidFill>
                  <a:srgbClr val="333333"/>
                </a:solidFill>
              </a:rPr>
              <a:t>T</a:t>
            </a:r>
            <a:r>
              <a:rPr lang="en-IN" b="0" i="0" u="none" strike="noStrike">
                <a:solidFill>
                  <a:srgbClr val="333333"/>
                </a:solidFill>
                <a:effectLst/>
              </a:rPr>
              <a:t>rainees can practice job activities in real-time at their own pace </a:t>
            </a:r>
          </a:p>
          <a:p>
            <a:pPr marL="285750" indent="-285750">
              <a:buClr>
                <a:schemeClr val="tx1">
                  <a:lumMod val="85000"/>
                  <a:lumOff val="15000"/>
                </a:schemeClr>
              </a:buClr>
              <a:buFont typeface="Wingdings" pitchFamily="2" charset="2"/>
              <a:buChar char="q"/>
            </a:pPr>
            <a:r>
              <a:rPr lang="en-IN">
                <a:solidFill>
                  <a:srgbClr val="333333"/>
                </a:solidFill>
              </a:rPr>
              <a:t>A</a:t>
            </a:r>
            <a:r>
              <a:rPr lang="en-IN" b="0" i="0" u="none" strike="noStrike">
                <a:solidFill>
                  <a:srgbClr val="333333"/>
                </a:solidFill>
                <a:effectLst/>
              </a:rPr>
              <a:t>llows new employees to practice these tasks without the risk of injury or endangerment</a:t>
            </a:r>
          </a:p>
          <a:p>
            <a:pPr marL="285750" indent="-285750">
              <a:buClr>
                <a:schemeClr val="tx1">
                  <a:lumMod val="85000"/>
                  <a:lumOff val="15000"/>
                </a:schemeClr>
              </a:buClr>
              <a:buFont typeface="Wingdings" pitchFamily="2" charset="2"/>
              <a:buChar char="q"/>
            </a:pPr>
            <a:r>
              <a:rPr lang="en-IN">
                <a:solidFill>
                  <a:srgbClr val="333333"/>
                </a:solidFill>
              </a:rPr>
              <a:t>Boosts employee engagement and attentiveness</a:t>
            </a:r>
            <a:endParaRPr lang="en-IN" b="0" i="0" u="none" strike="noStrike">
              <a:solidFill>
                <a:srgbClr val="333333"/>
              </a:solidFill>
              <a:effectLst/>
            </a:endParaRPr>
          </a:p>
          <a:p>
            <a:pPr marL="285750" indent="-285750">
              <a:buClr>
                <a:schemeClr val="tx1">
                  <a:lumMod val="85000"/>
                  <a:lumOff val="15000"/>
                </a:schemeClr>
              </a:buClr>
              <a:buFont typeface="Wingdings" pitchFamily="2" charset="2"/>
              <a:buChar char="q"/>
            </a:pPr>
            <a:endParaRPr lang="en-US"/>
          </a:p>
          <a:p>
            <a:br>
              <a:rPr lang="en-US"/>
            </a:br>
            <a:r>
              <a:rPr lang="en-US"/>
              <a:t>https://</a:t>
            </a:r>
            <a:r>
              <a:rPr lang="en-US" err="1"/>
              <a:t>toolbox.igus.com</a:t>
            </a:r>
            <a:r>
              <a:rPr lang="en-US"/>
              <a:t>/motion-plastics-blog/how-could-the-manufacturing-sector-utilize-extended-reality</a:t>
            </a:r>
            <a:br>
              <a:rPr lang="en-US"/>
            </a:br>
            <a:br>
              <a:rPr lang="en-US"/>
            </a:br>
            <a:br>
              <a:rPr lang="en-US"/>
            </a:br>
            <a:r>
              <a:rPr lang="en-US"/>
              <a:t>&lt;div&gt; Icons made by &lt;a </a:t>
            </a:r>
            <a:r>
              <a:rPr lang="en-US" err="1"/>
              <a:t>href</a:t>
            </a:r>
            <a:r>
              <a:rPr lang="en-US"/>
              <a:t>="https://</a:t>
            </a:r>
            <a:r>
              <a:rPr lang="en-US" err="1"/>
              <a:t>www.flaticon.com</a:t>
            </a:r>
            <a:r>
              <a:rPr lang="en-US"/>
              <a:t>/authors/</a:t>
            </a:r>
            <a:r>
              <a:rPr lang="en-US" err="1"/>
              <a:t>freepik</a:t>
            </a:r>
            <a:r>
              <a:rPr lang="en-US"/>
              <a:t>" title="</a:t>
            </a:r>
            <a:r>
              <a:rPr lang="en-US" err="1"/>
              <a:t>Freepik</a:t>
            </a:r>
            <a:r>
              <a:rPr lang="en-US"/>
              <a:t>"&gt; </a:t>
            </a:r>
            <a:r>
              <a:rPr lang="en-US" err="1"/>
              <a:t>Freepik</a:t>
            </a:r>
            <a:r>
              <a:rPr lang="en-US"/>
              <a:t> &lt;/a&gt; from &lt;a </a:t>
            </a:r>
            <a:r>
              <a:rPr lang="en-US" err="1"/>
              <a:t>href</a:t>
            </a:r>
            <a:r>
              <a:rPr lang="en-US"/>
              <a:t>="https://</a:t>
            </a:r>
            <a:r>
              <a:rPr lang="en-US" err="1"/>
              <a:t>www.flaticon.com</a:t>
            </a:r>
            <a:r>
              <a:rPr lang="en-US"/>
              <a:t>/" title="</a:t>
            </a:r>
            <a:r>
              <a:rPr lang="en-US" err="1"/>
              <a:t>Flaticon</a:t>
            </a:r>
            <a:r>
              <a:rPr lang="en-US"/>
              <a:t>"&gt;</a:t>
            </a:r>
            <a:r>
              <a:rPr lang="en-US" err="1"/>
              <a:t>www.flaticon.com</a:t>
            </a:r>
            <a:r>
              <a:rPr lang="en-US"/>
              <a:t>'&lt;/a&gt;&lt;/div&gt;</a:t>
            </a:r>
          </a:p>
          <a:p>
            <a:endParaRPr lang="en-US"/>
          </a:p>
        </p:txBody>
      </p:sp>
      <p:sp>
        <p:nvSpPr>
          <p:cNvPr id="4" name="Slide Number Placeholder 3"/>
          <p:cNvSpPr>
            <a:spLocks noGrp="1"/>
          </p:cNvSpPr>
          <p:nvPr>
            <p:ph type="sldNum" sz="quarter" idx="5"/>
          </p:nvPr>
        </p:nvSpPr>
        <p:spPr/>
        <p:txBody>
          <a:bodyPr/>
          <a:lstStyle/>
          <a:p>
            <a:fld id="{4AACB240-2363-4C14-8901-047EB325EC5A}" type="slidenum">
              <a:rPr lang="en-IN" smtClean="0"/>
              <a:t>17</a:t>
            </a:fld>
            <a:endParaRPr lang="en-IN"/>
          </a:p>
        </p:txBody>
      </p:sp>
    </p:spTree>
    <p:extLst>
      <p:ext uri="{BB962C8B-B14F-4D97-AF65-F5344CB8AC3E}">
        <p14:creationId xmlns:p14="http://schemas.microsoft.com/office/powerpoint/2010/main" val="296841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9665dc4369_3_3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9665dc4369_3_3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a:t>https://</a:t>
            </a:r>
            <a:r>
              <a:rPr lang="en-IN" err="1"/>
              <a:t>www.strivr.com</a:t>
            </a:r>
            <a:r>
              <a:rPr lang="en-IN"/>
              <a:t>/customers/</a:t>
            </a:r>
            <a:r>
              <a:rPr lang="en-IN" err="1"/>
              <a:t>walmart</a:t>
            </a:r>
            <a:r>
              <a:rPr lang="en-IN"/>
              <a:t>/</a:t>
            </a:r>
            <a:br>
              <a:rPr lang="en-IN"/>
            </a:br>
            <a:br>
              <a:rPr lang="en-IN"/>
            </a:br>
            <a:br>
              <a:rPr lang="en-IN"/>
            </a:br>
            <a:r>
              <a:rPr lang="en-IN"/>
              <a:t>https://</a:t>
            </a:r>
            <a:r>
              <a:rPr lang="en-IN" err="1"/>
              <a:t>industrytoday.com</a:t>
            </a:r>
            <a:r>
              <a:rPr lang="en-IN"/>
              <a:t>/scaling-</a:t>
            </a:r>
            <a:r>
              <a:rPr lang="en-IN" err="1"/>
              <a:t>ar</a:t>
            </a:r>
            <a:r>
              <a:rPr lang="en-IN"/>
              <a:t>-and-</a:t>
            </a:r>
            <a:r>
              <a:rPr lang="en-IN" err="1"/>
              <a:t>vr</a:t>
            </a:r>
            <a:r>
              <a:rPr lang="en-IN"/>
              <a:t>-solutions-to-transform-business/    </a:t>
            </a:r>
            <a:r>
              <a:rPr lang="en-IN" err="1"/>
              <a:t>ota</a:t>
            </a:r>
            <a:br>
              <a:rPr lang="en-IN"/>
            </a:br>
            <a:br>
              <a:rPr lang="en-IN"/>
            </a:br>
            <a:r>
              <a:rPr lang="en-US">
                <a:cs typeface="Calibri"/>
              </a:rPr>
              <a:t>80%- 30 minutes to 5 minutes training module </a:t>
            </a:r>
            <a:r>
              <a:rPr lang="en-US" err="1">
                <a:cs typeface="Calibri"/>
              </a:rPr>
              <a:t>walmart</a:t>
            </a:r>
            <a:r>
              <a:rPr lang="en-US">
                <a:cs typeface="Calibri"/>
              </a:rPr>
              <a:t> for pickup towers</a:t>
            </a:r>
          </a:p>
          <a:p>
            <a:endParaRPr lang="en-US">
              <a:cs typeface="Calibri"/>
            </a:endParaRPr>
          </a:p>
          <a:p>
            <a:r>
              <a:rPr lang="en-US">
                <a:cs typeface="Calibri"/>
              </a:rPr>
              <a:t>1.5 </a:t>
            </a:r>
            <a:r>
              <a:rPr lang="en-US" err="1">
                <a:cs typeface="Calibri"/>
              </a:rPr>
              <a:t>pwc</a:t>
            </a:r>
            <a:r>
              <a:rPr lang="en-US">
                <a:cs typeface="Calibri"/>
              </a:rPr>
              <a:t> attention study</a:t>
            </a:r>
            <a:br>
              <a:rPr lang="en-US">
                <a:cs typeface="+mn-lt"/>
              </a:rPr>
            </a:br>
            <a:br>
              <a:rPr lang="en-US">
                <a:cs typeface="+mn-lt"/>
              </a:rPr>
            </a:br>
            <a:r>
              <a:rPr lang="en-US">
                <a:cs typeface="Calibri"/>
              </a:rPr>
              <a:t>86% </a:t>
            </a:r>
            <a:r>
              <a:rPr lang="en-US" err="1">
                <a:cs typeface="Calibri"/>
              </a:rPr>
              <a:t>forbes</a:t>
            </a:r>
            <a:r>
              <a:rPr lang="en-US">
                <a:cs typeface="Calibri"/>
              </a:rPr>
              <a:t> article: AR gives live instruction to help people use the equipment</a:t>
            </a:r>
          </a:p>
          <a:p>
            <a:pPr marL="0" lvl="0" indent="0" algn="l" rtl="0">
              <a:spcBef>
                <a:spcPts val="0"/>
              </a:spcBef>
              <a:spcAft>
                <a:spcPts val="0"/>
              </a:spcAft>
              <a:buNone/>
            </a:pPr>
            <a:br>
              <a:rPr lang="en-IN"/>
            </a:br>
            <a:br>
              <a:rPr lang="en-IN"/>
            </a:br>
            <a:r>
              <a:rPr lang="en-IN"/>
              <a:t>https://</a:t>
            </a:r>
            <a:r>
              <a:rPr lang="en-IN" err="1"/>
              <a:t>www.atlantanewsfirst.com</a:t>
            </a:r>
            <a:r>
              <a:rPr lang="en-IN"/>
              <a:t>/2023/04/07/ups-invests-345m-vr-training-additional-safety-technology/</a:t>
            </a:r>
            <a:br>
              <a:rPr lang="en-IN"/>
            </a:br>
            <a:r>
              <a:rPr lang="en-IN"/>
              <a:t>345 million</a:t>
            </a:r>
            <a:br>
              <a:rPr lang="en-IN"/>
            </a:br>
            <a:endParaRPr lang="en-IN"/>
          </a:p>
          <a:p>
            <a:pPr marL="0" lvl="0" indent="0" algn="l" rtl="0">
              <a:spcBef>
                <a:spcPts val="0"/>
              </a:spcBef>
              <a:spcAft>
                <a:spcPts val="0"/>
              </a:spcAft>
              <a:buNone/>
            </a:pPr>
            <a:endParaRPr/>
          </a:p>
        </p:txBody>
      </p:sp>
    </p:spTree>
    <p:extLst>
      <p:ext uri="{BB962C8B-B14F-4D97-AF65-F5344CB8AC3E}">
        <p14:creationId xmlns:p14="http://schemas.microsoft.com/office/powerpoint/2010/main" val="1842916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11/11/2023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11/11/2023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11/11/2023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609600" y="1908833"/>
            <a:ext cx="6084000" cy="1971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56" name="Google Shape;56;p14"/>
          <p:cNvSpPr txBox="1">
            <a:spLocks noGrp="1"/>
          </p:cNvSpPr>
          <p:nvPr>
            <p:ph type="subTitle" idx="1"/>
          </p:nvPr>
        </p:nvSpPr>
        <p:spPr>
          <a:xfrm>
            <a:off x="609600" y="3880017"/>
            <a:ext cx="3794000" cy="1069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59" name="Google Shape;59;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63" name="Google Shape;63;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6" name="Google Shape;66;p17"/>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67" name="Google Shape;67;p17"/>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68" name="Google Shape;68;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609600" y="548633"/>
            <a:ext cx="10972800" cy="64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Fira Sans"/>
              <a:buNone/>
              <a:defRPr sz="2400" b="1">
                <a:solidFill>
                  <a:srgbClr val="000000"/>
                </a:solidFill>
                <a:latin typeface="Fira Sans"/>
                <a:ea typeface="Fira Sans"/>
                <a:cs typeface="Fira Sans"/>
                <a:sym typeface="Fira Sans"/>
              </a:defRPr>
            </a:lvl1pPr>
            <a:lvl2pPr lvl="1" algn="ctr" rtl="0">
              <a:spcBef>
                <a:spcPts val="0"/>
              </a:spcBef>
              <a:spcAft>
                <a:spcPts val="0"/>
              </a:spcAft>
              <a:buClr>
                <a:srgbClr val="000000"/>
              </a:buClr>
              <a:buSzPts val="1800"/>
              <a:buFont typeface="Fira Sans"/>
              <a:buNone/>
              <a:defRPr sz="2400" b="1">
                <a:solidFill>
                  <a:srgbClr val="000000"/>
                </a:solidFill>
                <a:latin typeface="Fira Sans"/>
                <a:ea typeface="Fira Sans"/>
                <a:cs typeface="Fira Sans"/>
                <a:sym typeface="Fira Sans"/>
              </a:defRPr>
            </a:lvl2pPr>
            <a:lvl3pPr lvl="2" algn="ctr" rtl="0">
              <a:spcBef>
                <a:spcPts val="0"/>
              </a:spcBef>
              <a:spcAft>
                <a:spcPts val="0"/>
              </a:spcAft>
              <a:buClr>
                <a:srgbClr val="000000"/>
              </a:buClr>
              <a:buSzPts val="1800"/>
              <a:buFont typeface="Fira Sans"/>
              <a:buNone/>
              <a:defRPr sz="2400" b="1">
                <a:solidFill>
                  <a:srgbClr val="000000"/>
                </a:solidFill>
                <a:latin typeface="Fira Sans"/>
                <a:ea typeface="Fira Sans"/>
                <a:cs typeface="Fira Sans"/>
                <a:sym typeface="Fira Sans"/>
              </a:defRPr>
            </a:lvl3pPr>
            <a:lvl4pPr lvl="3" algn="ctr" rtl="0">
              <a:spcBef>
                <a:spcPts val="0"/>
              </a:spcBef>
              <a:spcAft>
                <a:spcPts val="0"/>
              </a:spcAft>
              <a:buClr>
                <a:srgbClr val="000000"/>
              </a:buClr>
              <a:buSzPts val="1800"/>
              <a:buFont typeface="Fira Sans"/>
              <a:buNone/>
              <a:defRPr sz="2400" b="1">
                <a:solidFill>
                  <a:srgbClr val="000000"/>
                </a:solidFill>
                <a:latin typeface="Fira Sans"/>
                <a:ea typeface="Fira Sans"/>
                <a:cs typeface="Fira Sans"/>
                <a:sym typeface="Fira Sans"/>
              </a:defRPr>
            </a:lvl4pPr>
            <a:lvl5pPr lvl="4" algn="ctr" rtl="0">
              <a:spcBef>
                <a:spcPts val="0"/>
              </a:spcBef>
              <a:spcAft>
                <a:spcPts val="0"/>
              </a:spcAft>
              <a:buClr>
                <a:srgbClr val="000000"/>
              </a:buClr>
              <a:buSzPts val="1800"/>
              <a:buFont typeface="Fira Sans"/>
              <a:buNone/>
              <a:defRPr sz="2400" b="1">
                <a:solidFill>
                  <a:srgbClr val="000000"/>
                </a:solidFill>
                <a:latin typeface="Fira Sans"/>
                <a:ea typeface="Fira Sans"/>
                <a:cs typeface="Fira Sans"/>
                <a:sym typeface="Fira Sans"/>
              </a:defRPr>
            </a:lvl5pPr>
            <a:lvl6pPr lvl="5" algn="ctr" rtl="0">
              <a:spcBef>
                <a:spcPts val="0"/>
              </a:spcBef>
              <a:spcAft>
                <a:spcPts val="0"/>
              </a:spcAft>
              <a:buClr>
                <a:srgbClr val="000000"/>
              </a:buClr>
              <a:buSzPts val="1800"/>
              <a:buFont typeface="Fira Sans"/>
              <a:buNone/>
              <a:defRPr sz="2400" b="1">
                <a:solidFill>
                  <a:srgbClr val="000000"/>
                </a:solidFill>
                <a:latin typeface="Fira Sans"/>
                <a:ea typeface="Fira Sans"/>
                <a:cs typeface="Fira Sans"/>
                <a:sym typeface="Fira Sans"/>
              </a:defRPr>
            </a:lvl6pPr>
            <a:lvl7pPr lvl="6" algn="ctr" rtl="0">
              <a:spcBef>
                <a:spcPts val="0"/>
              </a:spcBef>
              <a:spcAft>
                <a:spcPts val="0"/>
              </a:spcAft>
              <a:buClr>
                <a:srgbClr val="000000"/>
              </a:buClr>
              <a:buSzPts val="1800"/>
              <a:buFont typeface="Fira Sans"/>
              <a:buNone/>
              <a:defRPr sz="2400" b="1">
                <a:solidFill>
                  <a:srgbClr val="000000"/>
                </a:solidFill>
                <a:latin typeface="Fira Sans"/>
                <a:ea typeface="Fira Sans"/>
                <a:cs typeface="Fira Sans"/>
                <a:sym typeface="Fira Sans"/>
              </a:defRPr>
            </a:lvl7pPr>
            <a:lvl8pPr lvl="7" algn="ctr" rtl="0">
              <a:spcBef>
                <a:spcPts val="0"/>
              </a:spcBef>
              <a:spcAft>
                <a:spcPts val="0"/>
              </a:spcAft>
              <a:buClr>
                <a:srgbClr val="000000"/>
              </a:buClr>
              <a:buSzPts val="1800"/>
              <a:buFont typeface="Fira Sans"/>
              <a:buNone/>
              <a:defRPr sz="2400" b="1">
                <a:solidFill>
                  <a:srgbClr val="000000"/>
                </a:solidFill>
                <a:latin typeface="Fira Sans"/>
                <a:ea typeface="Fira Sans"/>
                <a:cs typeface="Fira Sans"/>
                <a:sym typeface="Fira Sans"/>
              </a:defRPr>
            </a:lvl8pPr>
            <a:lvl9pPr lvl="8" algn="ctr" rtl="0">
              <a:spcBef>
                <a:spcPts val="0"/>
              </a:spcBef>
              <a:spcAft>
                <a:spcPts val="0"/>
              </a:spcAft>
              <a:buClr>
                <a:srgbClr val="000000"/>
              </a:buClr>
              <a:buSzPts val="1800"/>
              <a:buFont typeface="Fira Sans"/>
              <a:buNone/>
              <a:defRPr sz="2400" b="1">
                <a:solidFill>
                  <a:srgbClr val="000000"/>
                </a:solidFill>
                <a:latin typeface="Fira Sans"/>
                <a:ea typeface="Fira Sans"/>
                <a:cs typeface="Fira Sans"/>
                <a:sym typeface="Fira Sans"/>
              </a:defRPr>
            </a:lvl9pPr>
          </a:lstStyle>
          <a:p>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73" name="Google Shape;73;p19"/>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74" name="Google Shape;74;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77" name="Google Shape;77;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21"/>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80" name="Google Shape;80;p21"/>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81" name="Google Shape;81;p21"/>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82" name="Google Shape;82;p21"/>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83" name="Google Shape;83;p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11/11/2023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2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86" name="Google Shape;86;p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23"/>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89" name="Google Shape;89;p23"/>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90" name="Google Shape;90;p2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11/11/2023</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11/11/2023</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11/11/2023</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11/11/2023</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11/11/2023</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11/11/2023</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11/11/2023</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11/11/2023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11/11/2023</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11/11/2023</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11/11/2023</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11/11/2023</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11/11/2023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11/11/2023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11/11/2023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11/11/2023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11/11/2023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11/11/2023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11/11/2023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52" name="Google Shape;52;p1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userDrawn="1">
          <p15:clr>
            <a:srgbClr val="EA4335"/>
          </p15:clr>
        </p15:guide>
        <p15:guide id="2" pos="7296" userDrawn="1">
          <p15:clr>
            <a:srgbClr val="EA4335"/>
          </p15:clr>
        </p15:guide>
        <p15:guide id="3" orient="horz" pos="345" userDrawn="1">
          <p15:clr>
            <a:srgbClr val="EA4335"/>
          </p15:clr>
        </p15:guide>
        <p15:guide id="4" orient="horz" pos="3975" userDrawn="1">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sv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7.jpe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6.jpe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9.jpeg"/><Relationship Id="rId4" Type="http://schemas.openxmlformats.org/officeDocument/2006/relationships/image" Target="../media/image15.sv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0.xml"/><Relationship Id="rId16" Type="http://schemas.openxmlformats.org/officeDocument/2006/relationships/image" Target="../media/image58.png"/><Relationship Id="rId1" Type="http://schemas.openxmlformats.org/officeDocument/2006/relationships/slideLayout" Target="../slideLayouts/slideLayout29.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9.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link.springer.com/chapter/10.1007/978-3-319-67684-5_23" TargetMode="External"/><Relationship Id="rId13" Type="http://schemas.openxmlformats.org/officeDocument/2006/relationships/hyperlink" Target="https://www.mdpi.com/2071-1050/15/4/2940#B1-sustainability-15-02940" TargetMode="External"/><Relationship Id="rId18" Type="http://schemas.openxmlformats.org/officeDocument/2006/relationships/hyperlink" Target="https://medium.com/@gargg/bard-api-everything-you-need-to-know-to-get-started-952084c84370" TargetMode="External"/><Relationship Id="rId3" Type="http://schemas.openxmlformats.org/officeDocument/2006/relationships/hyperlink" Target="https://global.factiva.com/ga/default.aspx?page_driver=searchBuilder_Search&amp;" TargetMode="External"/><Relationship Id="rId7" Type="http://schemas.openxmlformats.org/officeDocument/2006/relationships/hyperlink" Target="https://www.techtarget.com/searchenterpriseai/feature/A-customer-experience-providers-take-on-Amazon-Bedrock?Offer=abMeterCharCount_var2" TargetMode="External"/><Relationship Id="rId12" Type="http://schemas.openxmlformats.org/officeDocument/2006/relationships/hyperlink" Target="https://www.cnbc.com/2023/04/25/stanford-and-mit-study-ai-boosted-worker-productivity-by-14percent.html" TargetMode="External"/><Relationship Id="rId17" Type="http://schemas.openxmlformats.org/officeDocument/2006/relationships/hyperlink" Target="https://medium.com/@pankaj_pandey/openai-chatgpt-vs-google-bard-a-comprehensive-comparison-adaabadcd204" TargetMode="External"/><Relationship Id="rId2" Type="http://schemas.openxmlformats.org/officeDocument/2006/relationships/hyperlink" Target="https://elearningindustry.com/lms-pricing-model-guide-find-right" TargetMode="External"/><Relationship Id="rId16" Type="http://schemas.openxmlformats.org/officeDocument/2006/relationships/hyperlink" Target="https://tech.hindustantimes.com/tech/news/what-makes-google-bard-special-know-its-unique-features-71690259497204.html#:~:text=Bard%20offers%20voice%2Dbased%20interactions,in%20different%20languages%20as%20well." TargetMode="External"/><Relationship Id="rId1" Type="http://schemas.openxmlformats.org/officeDocument/2006/relationships/slideLayout" Target="../slideLayouts/slideLayout2.xml"/><Relationship Id="rId6" Type="http://schemas.openxmlformats.org/officeDocument/2006/relationships/hyperlink" Target="https://aws.amazon.com/blogs/compute/building-a-serverless-document-chat-with-aws-lambda-and-amazon-bedrock/" TargetMode="External"/><Relationship Id="rId11" Type="http://schemas.openxmlformats.org/officeDocument/2006/relationships/hyperlink" Target="https://acutrans.com/languages-supported-by-chatgpt/#:~:text=ChatGPT%20is%20capable%20of%20understanding,any%20language%20within%20the%20dataset." TargetMode="External"/><Relationship Id="rId5" Type="http://schemas.openxmlformats.org/officeDocument/2006/relationships/hyperlink" Target="https://aws.amazon.com/blogs/machine-learning/announcing-new-tools-for-building-with-generative-ai-on-aws/" TargetMode="External"/><Relationship Id="rId15" Type="http://schemas.openxmlformats.org/officeDocument/2006/relationships/hyperlink" Target="https://www.shrm.org/resourcesandtools/hr-topics/technology/pages/are-chatbots-the-future-of-training.aspx" TargetMode="External"/><Relationship Id="rId10" Type="http://schemas.openxmlformats.org/officeDocument/2006/relationships/hyperlink" Target="https://aws.amazon.com/about-aws/whats-new/2023/09/amazon-titan-embeddings-generally-available/" TargetMode="External"/><Relationship Id="rId19" Type="http://schemas.openxmlformats.org/officeDocument/2006/relationships/hyperlink" Target="https://toolbox.igus.com/motion-plastics-blog/how-could-the-manufacturing-sector-utilize-extended-reality" TargetMode="External"/><Relationship Id="rId4" Type="http://schemas.openxmlformats.org/officeDocument/2006/relationships/hyperlink" Target="https://caylent.com/blog/sagemaker-endpoint-options" TargetMode="External"/><Relationship Id="rId9" Type="http://schemas.openxmlformats.org/officeDocument/2006/relationships/hyperlink" Target="https://www.theseus.fi/bitstream/handle/10024/802817/Kivinen_Katalina.pdf?sequence=2&amp;isAllowed=y" TargetMode="External"/><Relationship Id="rId14" Type="http://schemas.openxmlformats.org/officeDocument/2006/relationships/hyperlink" Target="https://www.cureus.com/articles/152858-chatdoctor-a-medical-chat-model-fine-tuned-on-a-large-language-model-meta-ai-llama-using-medical-domain-knowledge?score_article=true#!/"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scnsoft.com/augmented-reality/training#:~:text=AR%20software%20for%20training%20is,trainees%27%20work%20by%2090%25" TargetMode="External"/><Relationship Id="rId13" Type="http://schemas.openxmlformats.org/officeDocument/2006/relationships/hyperlink" Target="https://www.proquest.com/docview/2315922876?parentSessionId=Bq8VrQdalstftMYjAlcp%2FlED0jm9HX8ccWU5yNKhA60%3D&amp;pq-origsite=primo&amp;accountid=10422" TargetMode="External"/><Relationship Id="rId18" Type="http://schemas.openxmlformats.org/officeDocument/2006/relationships/hyperlink" Target="https://www.techtarget.com/searchhrsoftware/tip/VR-in-HR-How-human-resources-can-use-VR-and-AR-technology" TargetMode="External"/><Relationship Id="rId3" Type="http://schemas.openxmlformats.org/officeDocument/2006/relationships/hyperlink" Target="https://toolbox.igus.com/motion-plastics-blog/how-could-the-manufacturing-sector-utilize-extended-reality" TargetMode="External"/><Relationship Id="rId21" Type="http://schemas.openxmlformats.org/officeDocument/2006/relationships/hyperlink" Target="https://global.factiva.com/ga/default.aspx?page_driver=searchBuilder_Search&amp;" TargetMode="External"/><Relationship Id="rId7" Type="http://schemas.openxmlformats.org/officeDocument/2006/relationships/hyperlink" Target="https://hololight.com/augmented-reality-training-at-basf/" TargetMode="External"/><Relationship Id="rId12" Type="http://schemas.openxmlformats.org/officeDocument/2006/relationships/hyperlink" Target="https://www.shrm.org/resourcesandtools/hr-topics/technology/pages/virtual-reality-revolutionizes-walmart-training.aspx" TargetMode="External"/><Relationship Id="rId17" Type="http://schemas.openxmlformats.org/officeDocument/2006/relationships/hyperlink" Target="https://www-sciencedirect-com.dartmouth.idm.oclc.org/science/article/pii/S0959652622040719" TargetMode="External"/><Relationship Id="rId2" Type="http://schemas.openxmlformats.org/officeDocument/2006/relationships/notesSlide" Target="../notesSlides/notesSlide11.xml"/><Relationship Id="rId16" Type="http://schemas.openxmlformats.org/officeDocument/2006/relationships/hyperlink" Target="https://www.industryweek.com/technology-and-iiot/emerging-technologies/article/21234184/is-the-industrial-metaverse-the-next-big-thing" TargetMode="External"/><Relationship Id="rId20" Type="http://schemas.openxmlformats.org/officeDocument/2006/relationships/hyperlink" Target="https://www.virti.com/case-studies/amazon" TargetMode="External"/><Relationship Id="rId1" Type="http://schemas.openxmlformats.org/officeDocument/2006/relationships/slideLayout" Target="../slideLayouts/slideLayout2.xml"/><Relationship Id="rId6" Type="http://schemas.openxmlformats.org/officeDocument/2006/relationships/hyperlink" Target="https://www.atlantanewsfirst.com/2023/04/07/ups-invests-345m-vr-training-additional-safety-technology/" TargetMode="External"/><Relationship Id="rId11" Type="http://schemas.openxmlformats.org/officeDocument/2006/relationships/hyperlink" Target="https://arinsider.co/2021/08/24/case-study-boeing-cuts-production-time-with-ar/" TargetMode="External"/><Relationship Id="rId5" Type="http://schemas.openxmlformats.org/officeDocument/2006/relationships/hyperlink" Target="https://industrytoday.com/scaling-ar-and-vr-solutions-to-transform-business/" TargetMode="External"/><Relationship Id="rId15" Type="http://schemas.openxmlformats.org/officeDocument/2006/relationships/hyperlink" Target="https://advantage-marketline-com.dartmouth.idm.oclc.org/Analysis/ViewasPDF/packaging-innovation-key-casetudies-for-packaging-innovation-152604" TargetMode="External"/><Relationship Id="rId23" Type="http://schemas.openxmlformats.org/officeDocument/2006/relationships/hyperlink" Target="https://www.hrdive.com/news/retailer-evo-launches-xr-training-before-it-triples-headcount-for-black-f/567935/" TargetMode="External"/><Relationship Id="rId10" Type="http://schemas.openxmlformats.org/officeDocument/2006/relationships/hyperlink" Target="https://www.laptopmag.com/articles/top-10-features-of-google-glass" TargetMode="External"/><Relationship Id="rId19" Type="http://schemas.openxmlformats.org/officeDocument/2006/relationships/hyperlink" Target="https://trainingmag.com/how-virtual-reality-technology-enables-safe-employment-training-and-lower-costs/" TargetMode="External"/><Relationship Id="rId4" Type="http://schemas.openxmlformats.org/officeDocument/2006/relationships/hyperlink" Target="https://www.strivr.com/customers/walmart/" TargetMode="External"/><Relationship Id="rId9" Type="http://schemas.openxmlformats.org/officeDocument/2006/relationships/hyperlink" Target="https://arinsider.co/2021/06/29/case-study-ge-streamlines-jet-engine-maintenence/" TargetMode="External"/><Relationship Id="rId14" Type="http://schemas.openxmlformats.org/officeDocument/2006/relationships/hyperlink" Target="https://www.forbes.com/sites/forbestechcouncil/2022/11/18/how-ar-can-improve-the-training-and-retention-of-frontline-workers/?sh=28b74311d760" TargetMode="External"/><Relationship Id="rId22" Type="http://schemas.openxmlformats.org/officeDocument/2006/relationships/hyperlink" Target="https://www.aveva.com/en/perspectives/success-stories/basf/"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4663" y="2809670"/>
            <a:ext cx="11522674" cy="1025180"/>
          </a:xfrm>
        </p:spPr>
        <p:txBody>
          <a:bodyPr>
            <a:normAutofit/>
          </a:bodyPr>
          <a:lstStyle/>
          <a:p>
            <a:r>
              <a:rPr lang="en-GB" b="1">
                <a:latin typeface="Sitka Heading"/>
                <a:cs typeface="Calibri"/>
              </a:rPr>
              <a:t>Simplified Onboarding Methods</a:t>
            </a:r>
            <a:endParaRPr lang="en-US" b="1">
              <a:latin typeface="Sitka Heading"/>
              <a:cs typeface="Calibri"/>
            </a:endParaRPr>
          </a:p>
        </p:txBody>
      </p:sp>
      <p:sp>
        <p:nvSpPr>
          <p:cNvPr id="3" name="Subtitle 2"/>
          <p:cNvSpPr>
            <a:spLocks noGrp="1"/>
          </p:cNvSpPr>
          <p:nvPr>
            <p:ph type="subTitle" idx="1"/>
          </p:nvPr>
        </p:nvSpPr>
        <p:spPr>
          <a:xfrm>
            <a:off x="1524000" y="4127200"/>
            <a:ext cx="9144000" cy="1655762"/>
          </a:xfrm>
        </p:spPr>
        <p:txBody>
          <a:bodyPr vert="horz" lIns="91440" tIns="45720" rIns="91440" bIns="45720" rtlCol="0" anchor="t">
            <a:normAutofit fontScale="55000" lnSpcReduction="20000"/>
          </a:bodyPr>
          <a:lstStyle/>
          <a:p>
            <a:r>
              <a:rPr lang="en-GB">
                <a:latin typeface="Sitka Heading"/>
                <a:cs typeface="Calibri"/>
              </a:rPr>
              <a:t>Technology Assessment</a:t>
            </a:r>
          </a:p>
          <a:p>
            <a:r>
              <a:rPr lang="en-GB">
                <a:latin typeface="Sitka Heading"/>
                <a:cs typeface="Calibri"/>
              </a:rPr>
              <a:t>by</a:t>
            </a:r>
          </a:p>
          <a:p>
            <a:r>
              <a:rPr lang="en-GB" b="1">
                <a:latin typeface="Sitka Heading"/>
                <a:cs typeface="Calibri"/>
              </a:rPr>
              <a:t>Aryan Chaudhary</a:t>
            </a:r>
            <a:endParaRPr lang="en-GB" b="1">
              <a:latin typeface="Sitka Heading"/>
            </a:endParaRPr>
          </a:p>
          <a:p>
            <a:r>
              <a:rPr lang="en-GB" b="1">
                <a:latin typeface="Sitka Heading"/>
                <a:cs typeface="Calibri"/>
              </a:rPr>
              <a:t>Sadhana Srinivasan</a:t>
            </a:r>
          </a:p>
          <a:p>
            <a:r>
              <a:rPr lang="en-GB" b="1">
                <a:latin typeface="Sitka Heading"/>
                <a:cs typeface="Calibri"/>
              </a:rPr>
              <a:t>Stuti Ananta</a:t>
            </a:r>
          </a:p>
          <a:p>
            <a:r>
              <a:rPr lang="en-GB" b="1">
                <a:latin typeface="Sitka Heading"/>
                <a:cs typeface="Calibri"/>
              </a:rPr>
              <a:t>Vibha V. K.</a:t>
            </a:r>
          </a:p>
          <a:p>
            <a:endParaRPr lang="en-GB" b="1">
              <a:latin typeface="Sitka Heading" pitchFamily="2" charset="0"/>
              <a:cs typeface="Calibri"/>
            </a:endParaRPr>
          </a:p>
        </p:txBody>
      </p:sp>
      <p:pic>
        <p:nvPicPr>
          <p:cNvPr id="4" name="Picture 3" descr="A black and orange logo&#10;&#10;Description automatically generated">
            <a:extLst>
              <a:ext uri="{FF2B5EF4-FFF2-40B4-BE49-F238E27FC236}">
                <a16:creationId xmlns:a16="http://schemas.microsoft.com/office/drawing/2014/main" id="{750323BE-93A3-DEBE-1A99-0157CDE83A3A}"/>
              </a:ext>
            </a:extLst>
          </p:cNvPr>
          <p:cNvPicPr>
            <a:picLocks noChangeAspect="1"/>
          </p:cNvPicPr>
          <p:nvPr/>
        </p:nvPicPr>
        <p:blipFill>
          <a:blip r:embed="rId2"/>
          <a:stretch>
            <a:fillRect/>
          </a:stretch>
        </p:blipFill>
        <p:spPr>
          <a:xfrm>
            <a:off x="3599089" y="517071"/>
            <a:ext cx="4993822" cy="2000250"/>
          </a:xfrm>
          <a:prstGeom prst="rect">
            <a:avLst/>
          </a:prstGeom>
        </p:spPr>
      </p:pic>
      <p:sp>
        <p:nvSpPr>
          <p:cNvPr id="5" name="Freeform: Shape 4">
            <a:extLst>
              <a:ext uri="{FF2B5EF4-FFF2-40B4-BE49-F238E27FC236}">
                <a16:creationId xmlns:a16="http://schemas.microsoft.com/office/drawing/2014/main" id="{FF85A8A5-1FE3-A021-F39B-9A136FD87A1F}"/>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6" name="Graphic 11">
            <a:extLst>
              <a:ext uri="{FF2B5EF4-FFF2-40B4-BE49-F238E27FC236}">
                <a16:creationId xmlns:a16="http://schemas.microsoft.com/office/drawing/2014/main" id="{C08CBFEC-F90B-E18A-7EFD-A4C108CA35A1}"/>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 name="Graphic 4">
            <a:extLst>
              <a:ext uri="{FF2B5EF4-FFF2-40B4-BE49-F238E27FC236}">
                <a16:creationId xmlns:a16="http://schemas.microsoft.com/office/drawing/2014/main" id="{55864333-1957-0B8D-6F7B-6801ED56D1B3}"/>
              </a:ext>
            </a:extLst>
          </p:cNvPr>
          <p:cNvSpPr/>
          <p:nvPr/>
        </p:nvSpPr>
        <p:spPr>
          <a:xfrm rot="2476041">
            <a:off x="-1881471" y="-2519174"/>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Graphic 4">
            <a:extLst>
              <a:ext uri="{FF2B5EF4-FFF2-40B4-BE49-F238E27FC236}">
                <a16:creationId xmlns:a16="http://schemas.microsoft.com/office/drawing/2014/main" id="{DA90150E-68EB-A732-319E-2429A5BE186F}"/>
              </a:ext>
            </a:extLst>
          </p:cNvPr>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 name="Graphic 11">
            <a:extLst>
              <a:ext uri="{FF2B5EF4-FFF2-40B4-BE49-F238E27FC236}">
                <a16:creationId xmlns:a16="http://schemas.microsoft.com/office/drawing/2014/main" id="{3BC51FF2-8EE2-56CA-CE4D-203DDE9E6FE2}"/>
              </a:ext>
            </a:extLst>
          </p:cNvPr>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pic>
        <p:nvPicPr>
          <p:cNvPr id="10" name="Picture 9" descr="A close-up of a logo&#10;&#10;Description automatically generated">
            <a:extLst>
              <a:ext uri="{FF2B5EF4-FFF2-40B4-BE49-F238E27FC236}">
                <a16:creationId xmlns:a16="http://schemas.microsoft.com/office/drawing/2014/main" id="{F0EA42CA-9CE5-46A1-B565-0275C5503B84}"/>
              </a:ext>
            </a:extLst>
          </p:cNvPr>
          <p:cNvPicPr>
            <a:picLocks noChangeAspect="1"/>
          </p:cNvPicPr>
          <p:nvPr/>
        </p:nvPicPr>
        <p:blipFill>
          <a:blip r:embed="rId3"/>
          <a:stretch>
            <a:fillRect/>
          </a:stretch>
        </p:blipFill>
        <p:spPr>
          <a:xfrm>
            <a:off x="333375" y="5894033"/>
            <a:ext cx="1476375" cy="825755"/>
          </a:xfrm>
          <a:prstGeom prst="rect">
            <a:avLst/>
          </a:prstGeom>
        </p:spPr>
      </p:pic>
      <p:sp>
        <p:nvSpPr>
          <p:cNvPr id="11" name="TextBox 10">
            <a:extLst>
              <a:ext uri="{FF2B5EF4-FFF2-40B4-BE49-F238E27FC236}">
                <a16:creationId xmlns:a16="http://schemas.microsoft.com/office/drawing/2014/main" id="{6C61B0E9-7F3A-E5BC-57A6-802411909CE7}"/>
              </a:ext>
            </a:extLst>
          </p:cNvPr>
          <p:cNvSpPr txBox="1"/>
          <p:nvPr/>
        </p:nvSpPr>
        <p:spPr>
          <a:xfrm>
            <a:off x="9987642" y="292553"/>
            <a:ext cx="1872343"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atin typeface="Sitka Text"/>
                <a:ea typeface="Calibri"/>
                <a:cs typeface="Calibri"/>
              </a:rPr>
              <a:t>October 2023</a:t>
            </a:r>
            <a:endParaRPr lang="en-US">
              <a:latin typeface="Sitka Text"/>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E19F-7575-8B94-0E70-82152EEDD14D}"/>
              </a:ext>
            </a:extLst>
          </p:cNvPr>
          <p:cNvSpPr>
            <a:spLocks noGrp="1"/>
          </p:cNvSpPr>
          <p:nvPr>
            <p:ph type="title"/>
          </p:nvPr>
        </p:nvSpPr>
        <p:spPr>
          <a:xfrm>
            <a:off x="838200" y="3300797"/>
            <a:ext cx="10515600" cy="1325563"/>
          </a:xfrm>
        </p:spPr>
        <p:txBody>
          <a:bodyPr>
            <a:normAutofit/>
          </a:bodyPr>
          <a:lstStyle/>
          <a:p>
            <a:pPr algn="ctr"/>
            <a:r>
              <a:rPr lang="en-US" sz="5400" b="1">
                <a:latin typeface="Sitka Heading"/>
                <a:cs typeface="Calibri Light" panose="020F0302020204030204"/>
              </a:rPr>
              <a:t>Technology Overview</a:t>
            </a:r>
          </a:p>
        </p:txBody>
      </p:sp>
      <p:sp>
        <p:nvSpPr>
          <p:cNvPr id="9" name="Oval 8">
            <a:extLst>
              <a:ext uri="{FF2B5EF4-FFF2-40B4-BE49-F238E27FC236}">
                <a16:creationId xmlns:a16="http://schemas.microsoft.com/office/drawing/2014/main" id="{0D41BD70-36C4-C4AC-D654-E08C9AC83C09}"/>
              </a:ext>
            </a:extLst>
          </p:cNvPr>
          <p:cNvSpPr/>
          <p:nvPr/>
        </p:nvSpPr>
        <p:spPr>
          <a:xfrm>
            <a:off x="-266700" y="-3643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10" name="Group 9">
            <a:extLst>
              <a:ext uri="{FF2B5EF4-FFF2-40B4-BE49-F238E27FC236}">
                <a16:creationId xmlns:a16="http://schemas.microsoft.com/office/drawing/2014/main" id="{B1E6FAA9-808A-48FA-A9A9-AE2291F673D0}"/>
              </a:ext>
            </a:extLst>
          </p:cNvPr>
          <p:cNvGrpSpPr/>
          <p:nvPr/>
        </p:nvGrpSpPr>
        <p:grpSpPr>
          <a:xfrm>
            <a:off x="939830" y="609027"/>
            <a:ext cx="10312340" cy="1826284"/>
            <a:chOff x="939830" y="1031216"/>
            <a:chExt cx="4123771" cy="928902"/>
          </a:xfrm>
          <a:solidFill>
            <a:srgbClr val="FF9900"/>
          </a:solidFill>
        </p:grpSpPr>
        <p:sp>
          <p:nvSpPr>
            <p:cNvPr id="11" name="Freeform: Shape 10">
              <a:extLst>
                <a:ext uri="{FF2B5EF4-FFF2-40B4-BE49-F238E27FC236}">
                  <a16:creationId xmlns:a16="http://schemas.microsoft.com/office/drawing/2014/main" id="{1858E1DE-E476-4C43-FEF6-E440674EA2C7}"/>
                </a:ext>
              </a:extLst>
            </p:cNvPr>
            <p:cNvSpPr/>
            <p:nvPr/>
          </p:nvSpPr>
          <p:spPr>
            <a:xfrm>
              <a:off x="939830" y="1112440"/>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Freeform: Shape 11">
              <a:extLst>
                <a:ext uri="{FF2B5EF4-FFF2-40B4-BE49-F238E27FC236}">
                  <a16:creationId xmlns:a16="http://schemas.microsoft.com/office/drawing/2014/main" id="{98E876F2-FEBC-7AD3-10A3-848BD2693301}"/>
                </a:ext>
              </a:extLst>
            </p:cNvPr>
            <p:cNvSpPr/>
            <p:nvPr/>
          </p:nvSpPr>
          <p:spPr>
            <a:xfrm>
              <a:off x="4290565" y="1031216"/>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 name="Slide Number Placeholder 2">
            <a:extLst>
              <a:ext uri="{FF2B5EF4-FFF2-40B4-BE49-F238E27FC236}">
                <a16:creationId xmlns:a16="http://schemas.microsoft.com/office/drawing/2014/main" id="{B113EBA0-94AC-4A9B-FC3D-A25327C9CC15}"/>
              </a:ext>
            </a:extLst>
          </p:cNvPr>
          <p:cNvSpPr>
            <a:spLocks noGrp="1"/>
          </p:cNvSpPr>
          <p:nvPr>
            <p:ph type="sldNum" sz="quarter" idx="12"/>
          </p:nvPr>
        </p:nvSpPr>
        <p:spPr/>
        <p:txBody>
          <a:bodyPr/>
          <a:lstStyle/>
          <a:p>
            <a:fld id="{330EA680-D336-4FF7-8B7A-9848BB0A1C32}" type="slidenum">
              <a:rPr lang="en-GB" smtClean="0"/>
              <a:t>10</a:t>
            </a:fld>
            <a:endParaRPr lang="en-US"/>
          </a:p>
        </p:txBody>
      </p:sp>
    </p:spTree>
    <p:extLst>
      <p:ext uri="{BB962C8B-B14F-4D97-AF65-F5344CB8AC3E}">
        <p14:creationId xmlns:p14="http://schemas.microsoft.com/office/powerpoint/2010/main" val="3298681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D19D570-5A24-E802-0405-C67D837E1357}"/>
              </a:ext>
            </a:extLst>
          </p:cNvPr>
          <p:cNvSpPr txBox="1">
            <a:spLocks/>
          </p:cNvSpPr>
          <p:nvPr/>
        </p:nvSpPr>
        <p:spPr>
          <a:xfrm>
            <a:off x="838200" y="437206"/>
            <a:ext cx="10515600" cy="91367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a:latin typeface="Sitka Heading"/>
              <a:cs typeface="Calibri Light"/>
            </a:endParaRPr>
          </a:p>
        </p:txBody>
      </p:sp>
      <p:sp>
        <p:nvSpPr>
          <p:cNvPr id="7" name="Graphic 4">
            <a:extLst>
              <a:ext uri="{FF2B5EF4-FFF2-40B4-BE49-F238E27FC236}">
                <a16:creationId xmlns:a16="http://schemas.microsoft.com/office/drawing/2014/main" id="{9A1A721E-124E-474B-0363-5707F86918BE}"/>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 name="Graphic 4">
            <a:extLst>
              <a:ext uri="{FF2B5EF4-FFF2-40B4-BE49-F238E27FC236}">
                <a16:creationId xmlns:a16="http://schemas.microsoft.com/office/drawing/2014/main" id="{0C3F04CC-3218-D505-88D0-119EFA70BA7F}"/>
              </a:ext>
            </a:extLst>
          </p:cNvPr>
          <p:cNvSpPr/>
          <p:nvPr/>
        </p:nvSpPr>
        <p:spPr>
          <a:xfrm rot="18083371">
            <a:off x="-399182" y="5385411"/>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cxnSp>
        <p:nvCxnSpPr>
          <p:cNvPr id="13" name="Straight Arrow Connector 12">
            <a:extLst>
              <a:ext uri="{FF2B5EF4-FFF2-40B4-BE49-F238E27FC236}">
                <a16:creationId xmlns:a16="http://schemas.microsoft.com/office/drawing/2014/main" id="{B91CAC16-26F6-61BA-56C9-80DF517224D5}"/>
              </a:ext>
            </a:extLst>
          </p:cNvPr>
          <p:cNvCxnSpPr/>
          <p:nvPr/>
        </p:nvCxnSpPr>
        <p:spPr>
          <a:xfrm flipV="1">
            <a:off x="919146" y="1263695"/>
            <a:ext cx="10439399" cy="2062"/>
          </a:xfrm>
          <a:prstGeom prst="straightConnector1">
            <a:avLst/>
          </a:prstGeom>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4E11B23B-B59D-8C21-5490-2E64ED4E5F75}"/>
              </a:ext>
            </a:extLst>
          </p:cNvPr>
          <p:cNvSpPr txBox="1"/>
          <p:nvPr/>
        </p:nvSpPr>
        <p:spPr>
          <a:xfrm>
            <a:off x="5482550" y="1761479"/>
            <a:ext cx="606161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2400">
                <a:latin typeface="Sitka Text"/>
                <a:ea typeface="+mn-lt"/>
                <a:cs typeface="+mn-lt"/>
              </a:rPr>
              <a:t>Software </a:t>
            </a:r>
            <a:r>
              <a:rPr lang="en-US" sz="2400" b="1">
                <a:latin typeface="Sitka Text"/>
                <a:ea typeface="+mn-lt"/>
                <a:cs typeface="+mn-lt"/>
              </a:rPr>
              <a:t>application </a:t>
            </a:r>
            <a:r>
              <a:rPr lang="en-US" sz="2400">
                <a:latin typeface="Sitka Text"/>
                <a:ea typeface="+mn-lt"/>
                <a:cs typeface="+mn-lt"/>
              </a:rPr>
              <a:t>that provides a standardized framework</a:t>
            </a:r>
            <a:endParaRPr lang="en-US" sz="2400">
              <a:solidFill>
                <a:srgbClr val="000000"/>
              </a:solidFill>
              <a:latin typeface="Sitka Text"/>
              <a:ea typeface="+mn-lt"/>
              <a:cs typeface="+mn-lt"/>
            </a:endParaRPr>
          </a:p>
          <a:p>
            <a:endParaRPr lang="en-US" sz="2400">
              <a:solidFill>
                <a:srgbClr val="000000"/>
              </a:solidFill>
              <a:latin typeface="Sitka Text"/>
              <a:ea typeface="+mn-lt"/>
              <a:cs typeface="+mn-lt"/>
            </a:endParaRPr>
          </a:p>
          <a:p>
            <a:pPr marL="171450" indent="-171450">
              <a:buFont typeface="Arial"/>
              <a:buChar char="•"/>
            </a:pPr>
            <a:r>
              <a:rPr lang="en-US" sz="2400">
                <a:solidFill>
                  <a:srgbClr val="000000"/>
                </a:solidFill>
                <a:latin typeface="Sitka Text"/>
                <a:ea typeface="+mn-lt"/>
                <a:cs typeface="+mn-lt"/>
              </a:rPr>
              <a:t>Can</a:t>
            </a:r>
            <a:r>
              <a:rPr lang="en-US" sz="2400">
                <a:latin typeface="Sitka Text"/>
                <a:ea typeface="+mn-lt"/>
                <a:cs typeface="+mn-lt"/>
              </a:rPr>
              <a:t> be hosted </a:t>
            </a:r>
            <a:r>
              <a:rPr lang="en-US" sz="2400" b="1">
                <a:latin typeface="Sitka Text"/>
                <a:ea typeface="+mn-lt"/>
                <a:cs typeface="+mn-lt"/>
              </a:rPr>
              <a:t>on-premise</a:t>
            </a:r>
            <a:r>
              <a:rPr lang="en-US" sz="2400">
                <a:latin typeface="Sitka Text"/>
                <a:ea typeface="+mn-lt"/>
                <a:cs typeface="+mn-lt"/>
              </a:rPr>
              <a:t> or in the </a:t>
            </a:r>
            <a:r>
              <a:rPr lang="en-US" sz="2400" b="1">
                <a:latin typeface="Sitka Text"/>
                <a:ea typeface="+mn-lt"/>
                <a:cs typeface="+mn-lt"/>
              </a:rPr>
              <a:t>cloud</a:t>
            </a:r>
          </a:p>
          <a:p>
            <a:pPr marL="171450" indent="-171450">
              <a:buFont typeface="Arial"/>
              <a:buChar char="•"/>
            </a:pPr>
            <a:endParaRPr lang="en-US" sz="2400" b="1">
              <a:latin typeface="Sitka Text"/>
              <a:cs typeface="Calibri"/>
            </a:endParaRPr>
          </a:p>
          <a:p>
            <a:pPr marL="171450" indent="-171450">
              <a:buFont typeface="Arial"/>
              <a:buChar char="•"/>
            </a:pPr>
            <a:r>
              <a:rPr lang="en-US" sz="2400">
                <a:latin typeface="Sitka Text"/>
                <a:ea typeface="+mn-lt"/>
                <a:cs typeface="+mn-lt"/>
              </a:rPr>
              <a:t>Can be </a:t>
            </a:r>
            <a:r>
              <a:rPr lang="en-US" sz="2400" b="1">
                <a:latin typeface="Sitka Text"/>
                <a:ea typeface="+mn-lt"/>
                <a:cs typeface="+mn-lt"/>
              </a:rPr>
              <a:t>proprietary</a:t>
            </a:r>
            <a:r>
              <a:rPr lang="en-US" sz="2400">
                <a:latin typeface="Sitka Text"/>
                <a:ea typeface="+mn-lt"/>
                <a:cs typeface="+mn-lt"/>
              </a:rPr>
              <a:t> or </a:t>
            </a:r>
            <a:r>
              <a:rPr lang="en-US" sz="2400" b="1">
                <a:latin typeface="Sitka Text"/>
                <a:ea typeface="+mn-lt"/>
                <a:cs typeface="+mn-lt"/>
              </a:rPr>
              <a:t>open-source</a:t>
            </a:r>
          </a:p>
          <a:p>
            <a:pPr marL="171450" indent="-171450">
              <a:buFont typeface="Arial"/>
              <a:buChar char="•"/>
            </a:pPr>
            <a:endParaRPr lang="en-US" sz="2400" b="1">
              <a:latin typeface="Sitka Text"/>
              <a:cs typeface="Calibri"/>
            </a:endParaRPr>
          </a:p>
          <a:p>
            <a:pPr marL="171450" indent="-171450">
              <a:buFont typeface="Arial"/>
              <a:buChar char="•"/>
            </a:pPr>
            <a:r>
              <a:rPr lang="en-US" sz="2400">
                <a:latin typeface="Sitka Text"/>
                <a:ea typeface="+mn-lt"/>
                <a:cs typeface="+mn-lt"/>
              </a:rPr>
              <a:t>Helps manage, deliver, and track educational courses or training programs</a:t>
            </a:r>
          </a:p>
          <a:p>
            <a:pPr marL="171450" indent="-171450">
              <a:buFont typeface="Arial"/>
              <a:buChar char="•"/>
            </a:pPr>
            <a:endParaRPr lang="en-US" sz="2400" b="1">
              <a:latin typeface="Sitka Text"/>
              <a:cs typeface="Calibri"/>
            </a:endParaRPr>
          </a:p>
        </p:txBody>
      </p:sp>
      <p:pic>
        <p:nvPicPr>
          <p:cNvPr id="4" name="Content Placeholder 3">
            <a:extLst>
              <a:ext uri="{FF2B5EF4-FFF2-40B4-BE49-F238E27FC236}">
                <a16:creationId xmlns:a16="http://schemas.microsoft.com/office/drawing/2014/main" id="{800CB39C-0A56-77D5-D6B6-6E3277FD950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10852" y="1630116"/>
            <a:ext cx="4871143" cy="4327148"/>
          </a:xfrm>
        </p:spPr>
      </p:pic>
      <p:sp>
        <p:nvSpPr>
          <p:cNvPr id="8" name="Rectangle 7">
            <a:extLst>
              <a:ext uri="{FF2B5EF4-FFF2-40B4-BE49-F238E27FC236}">
                <a16:creationId xmlns:a16="http://schemas.microsoft.com/office/drawing/2014/main" id="{635C0004-7CF6-7C37-FF7C-7C39244BA333}"/>
              </a:ext>
            </a:extLst>
          </p:cNvPr>
          <p:cNvSpPr/>
          <p:nvPr/>
        </p:nvSpPr>
        <p:spPr>
          <a:xfrm>
            <a:off x="3967654" y="5557794"/>
            <a:ext cx="1459605" cy="3273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D871D61-7379-6C80-6541-0523FAEDA215}"/>
              </a:ext>
            </a:extLst>
          </p:cNvPr>
          <p:cNvSpPr>
            <a:spLocks noGrp="1"/>
          </p:cNvSpPr>
          <p:nvPr>
            <p:ph type="sldNum" sz="quarter" idx="12"/>
          </p:nvPr>
        </p:nvSpPr>
        <p:spPr/>
        <p:txBody>
          <a:bodyPr/>
          <a:lstStyle/>
          <a:p>
            <a:fld id="{330EA680-D336-4FF7-8B7A-9848BB0A1C32}" type="slidenum">
              <a:rPr lang="en-GB" smtClean="0"/>
              <a:t>11</a:t>
            </a:fld>
            <a:endParaRPr lang="en-US"/>
          </a:p>
        </p:txBody>
      </p:sp>
      <p:grpSp>
        <p:nvGrpSpPr>
          <p:cNvPr id="48" name="Group 47">
            <a:extLst>
              <a:ext uri="{FF2B5EF4-FFF2-40B4-BE49-F238E27FC236}">
                <a16:creationId xmlns:a16="http://schemas.microsoft.com/office/drawing/2014/main" id="{BAA9A2DA-3591-61E1-BD09-F179BE1A258B}"/>
              </a:ext>
            </a:extLst>
          </p:cNvPr>
          <p:cNvGrpSpPr/>
          <p:nvPr/>
        </p:nvGrpSpPr>
        <p:grpSpPr>
          <a:xfrm>
            <a:off x="1232951" y="6405432"/>
            <a:ext cx="4755154" cy="392438"/>
            <a:chOff x="894285" y="5971479"/>
            <a:chExt cx="5093819" cy="392438"/>
          </a:xfrm>
        </p:grpSpPr>
        <p:cxnSp>
          <p:nvCxnSpPr>
            <p:cNvPr id="6" name="Straight Connector 5">
              <a:extLst>
                <a:ext uri="{FF2B5EF4-FFF2-40B4-BE49-F238E27FC236}">
                  <a16:creationId xmlns:a16="http://schemas.microsoft.com/office/drawing/2014/main" id="{06105434-4EB9-9B8B-5BE9-2D96F35C0E2B}"/>
                </a:ext>
              </a:extLst>
            </p:cNvPr>
            <p:cNvCxnSpPr>
              <a:cxnSpLocks/>
              <a:endCxn id="19" idx="0"/>
            </p:cNvCxnSpPr>
            <p:nvPr/>
          </p:nvCxnSpPr>
          <p:spPr>
            <a:xfrm flipV="1">
              <a:off x="941694" y="6049460"/>
              <a:ext cx="4302498" cy="13623"/>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1175D1A-ADF1-8C3A-5833-096BAAA23197}"/>
                </a:ext>
              </a:extLst>
            </p:cNvPr>
            <p:cNvSpPr/>
            <p:nvPr/>
          </p:nvSpPr>
          <p:spPr>
            <a:xfrm rot="16200000">
              <a:off x="894285" y="5974806"/>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6" name="Oval 15">
              <a:extLst>
                <a:ext uri="{FF2B5EF4-FFF2-40B4-BE49-F238E27FC236}">
                  <a16:creationId xmlns:a16="http://schemas.microsoft.com/office/drawing/2014/main" id="{F192404D-64F5-5CFB-8D9D-41C2CA5253DE}"/>
                </a:ext>
              </a:extLst>
            </p:cNvPr>
            <p:cNvSpPr/>
            <p:nvPr/>
          </p:nvSpPr>
          <p:spPr>
            <a:xfrm rot="16200000">
              <a:off x="2377374" y="597148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8" name="Oval 17">
              <a:extLst>
                <a:ext uri="{FF2B5EF4-FFF2-40B4-BE49-F238E27FC236}">
                  <a16:creationId xmlns:a16="http://schemas.microsoft.com/office/drawing/2014/main" id="{54743BE9-A523-544B-4E9B-68ACE23E6AEC}"/>
                </a:ext>
              </a:extLst>
            </p:cNvPr>
            <p:cNvSpPr/>
            <p:nvPr/>
          </p:nvSpPr>
          <p:spPr>
            <a:xfrm rot="16200000">
              <a:off x="3771793" y="597480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9" name="Oval 18">
              <a:extLst>
                <a:ext uri="{FF2B5EF4-FFF2-40B4-BE49-F238E27FC236}">
                  <a16:creationId xmlns:a16="http://schemas.microsoft.com/office/drawing/2014/main" id="{7ABE2D92-2DEA-5479-D97A-BB66AB834659}"/>
                </a:ext>
              </a:extLst>
            </p:cNvPr>
            <p:cNvSpPr/>
            <p:nvPr/>
          </p:nvSpPr>
          <p:spPr>
            <a:xfrm rot="16200000">
              <a:off x="5244192" y="5971479"/>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4" name="TextBox 33">
              <a:extLst>
                <a:ext uri="{FF2B5EF4-FFF2-40B4-BE49-F238E27FC236}">
                  <a16:creationId xmlns:a16="http://schemas.microsoft.com/office/drawing/2014/main" id="{CB9265CB-6EAE-5E5A-B2CB-D80FE832BEDF}"/>
                </a:ext>
              </a:extLst>
            </p:cNvPr>
            <p:cNvSpPr txBox="1"/>
            <p:nvPr/>
          </p:nvSpPr>
          <p:spPr>
            <a:xfrm>
              <a:off x="4656242" y="6106090"/>
              <a:ext cx="1331862" cy="2578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Technology Overview</a:t>
              </a:r>
              <a:endParaRPr lang="en-US" sz="900"/>
            </a:p>
          </p:txBody>
        </p:sp>
      </p:grpSp>
      <p:sp>
        <p:nvSpPr>
          <p:cNvPr id="3" name="Title 1">
            <a:extLst>
              <a:ext uri="{FF2B5EF4-FFF2-40B4-BE49-F238E27FC236}">
                <a16:creationId xmlns:a16="http://schemas.microsoft.com/office/drawing/2014/main" id="{FE7E0556-2037-09C2-C9CA-017023F6D442}"/>
              </a:ext>
            </a:extLst>
          </p:cNvPr>
          <p:cNvSpPr txBox="1">
            <a:spLocks/>
          </p:cNvSpPr>
          <p:nvPr/>
        </p:nvSpPr>
        <p:spPr>
          <a:xfrm>
            <a:off x="838200" y="158163"/>
            <a:ext cx="10333150" cy="827814"/>
          </a:xfrm>
          <a:prstGeom prst="rect">
            <a:avLst/>
          </a:prstGeom>
          <a:noFill/>
          <a:ln>
            <a:noFill/>
          </a:ln>
        </p:spPr>
        <p:txBody>
          <a:bodyPr spcFirstLastPara="1" wrap="square" lIns="91425" tIns="91425" rIns="91425" bIns="91425" anchor="t" anchorCtr="0">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kern="0">
                <a:latin typeface="Sitka Heading"/>
                <a:cs typeface="Calibri Light"/>
              </a:rPr>
              <a:t>Learning Management System (LMS)</a:t>
            </a:r>
            <a:r>
              <a:rPr lang="en-US" sz="3200" b="0" kern="0">
                <a:latin typeface="Sitka Heading"/>
                <a:cs typeface="Calibri Light"/>
              </a:rPr>
              <a:t> offer personalized training to new hires</a:t>
            </a:r>
          </a:p>
        </p:txBody>
      </p:sp>
    </p:spTree>
    <p:extLst>
      <p:ext uri="{BB962C8B-B14F-4D97-AF65-F5344CB8AC3E}">
        <p14:creationId xmlns:p14="http://schemas.microsoft.com/office/powerpoint/2010/main" val="1498666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49"/>
          <p:cNvSpPr/>
          <p:nvPr/>
        </p:nvSpPr>
        <p:spPr>
          <a:xfrm rot="16200000">
            <a:off x="6961732" y="2965179"/>
            <a:ext cx="1104800" cy="1600400"/>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1" name="Google Shape;2091;p49"/>
          <p:cNvSpPr/>
          <p:nvPr/>
        </p:nvSpPr>
        <p:spPr>
          <a:xfrm rot="5400000" flipH="1">
            <a:off x="4312716" y="2965179"/>
            <a:ext cx="1104800" cy="1600400"/>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2" name="Google Shape;2092;p49"/>
          <p:cNvSpPr/>
          <p:nvPr/>
        </p:nvSpPr>
        <p:spPr>
          <a:xfrm rot="2700000" flipH="1">
            <a:off x="4194879" y="4096709"/>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3" name="Google Shape;2093;p49"/>
          <p:cNvSpPr/>
          <p:nvPr/>
        </p:nvSpPr>
        <p:spPr>
          <a:xfrm rot="18900000">
            <a:off x="6961746" y="4096709"/>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4" name="Google Shape;2094;p49"/>
          <p:cNvSpPr/>
          <p:nvPr/>
        </p:nvSpPr>
        <p:spPr>
          <a:xfrm rot="13500000" flipH="1">
            <a:off x="6961746" y="1853742"/>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5" name="Google Shape;2095;p49"/>
          <p:cNvSpPr/>
          <p:nvPr/>
        </p:nvSpPr>
        <p:spPr>
          <a:xfrm rot="8100000">
            <a:off x="4194879" y="1853742"/>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6" name="Google Shape;2096;p49"/>
          <p:cNvSpPr/>
          <p:nvPr/>
        </p:nvSpPr>
        <p:spPr>
          <a:xfrm>
            <a:off x="7632436" y="1405668"/>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8" name="Google Shape;2098;p49"/>
          <p:cNvSpPr txBox="1"/>
          <p:nvPr/>
        </p:nvSpPr>
        <p:spPr>
          <a:xfrm>
            <a:off x="7552611" y="1438829"/>
            <a:ext cx="2712889" cy="409219"/>
          </a:xfrm>
          <a:prstGeom prst="rect">
            <a:avLst/>
          </a:prstGeom>
          <a:noFill/>
          <a:ln>
            <a:noFill/>
          </a:ln>
        </p:spPr>
        <p:txBody>
          <a:bodyPr spcFirstLastPara="1" wrap="square" lIns="121900" tIns="121900" rIns="121900" bIns="121900" anchor="ctr" anchorCtr="0">
            <a:noAutofit/>
          </a:bodyPr>
          <a:lstStyle/>
          <a:p>
            <a:pPr algn="r"/>
            <a:r>
              <a:rPr lang="en" sz="1600" b="1">
                <a:solidFill>
                  <a:schemeClr val="dk1"/>
                </a:solidFill>
                <a:latin typeface="Sitka Heading" pitchFamily="2" charset="0"/>
                <a:cs typeface="Arial"/>
              </a:rPr>
              <a:t>Multimodal Integration</a:t>
            </a:r>
          </a:p>
        </p:txBody>
      </p:sp>
      <p:sp>
        <p:nvSpPr>
          <p:cNvPr id="2100" name="Google Shape;2100;p49"/>
          <p:cNvSpPr/>
          <p:nvPr/>
        </p:nvSpPr>
        <p:spPr>
          <a:xfrm>
            <a:off x="10364503" y="1323427"/>
            <a:ext cx="1270000" cy="1270000"/>
          </a:xfrm>
          <a:prstGeom prst="ellipse">
            <a:avLst/>
          </a:prstGeom>
          <a:solidFill>
            <a:schemeClr val="tx1"/>
          </a:solidFill>
          <a:ln>
            <a:noFill/>
          </a:ln>
          <a:effectLst>
            <a:outerShdw blurRad="42863" dist="19050" dir="1080000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01" name="Google Shape;2101;p49"/>
          <p:cNvSpPr/>
          <p:nvPr/>
        </p:nvSpPr>
        <p:spPr>
          <a:xfrm>
            <a:off x="10498470" y="1444235"/>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02" name="Google Shape;2102;p49"/>
          <p:cNvSpPr/>
          <p:nvPr/>
        </p:nvSpPr>
        <p:spPr>
          <a:xfrm>
            <a:off x="7632436" y="3225785"/>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03" name="Google Shape;2103;p49"/>
          <p:cNvSpPr txBox="1"/>
          <p:nvPr/>
        </p:nvSpPr>
        <p:spPr>
          <a:xfrm>
            <a:off x="8005074" y="3353857"/>
            <a:ext cx="2219200" cy="253600"/>
          </a:xfrm>
          <a:prstGeom prst="rect">
            <a:avLst/>
          </a:prstGeom>
          <a:noFill/>
          <a:ln>
            <a:noFill/>
          </a:ln>
        </p:spPr>
        <p:txBody>
          <a:bodyPr spcFirstLastPara="1" wrap="square" lIns="121900" tIns="121900" rIns="121900" bIns="121900" anchor="ctr" anchorCtr="0">
            <a:noAutofit/>
          </a:bodyPr>
          <a:lstStyle/>
          <a:p>
            <a:pPr algn="r">
              <a:buClr>
                <a:schemeClr val="dk1"/>
              </a:buClr>
              <a:buSzPts val="1100"/>
            </a:pPr>
            <a:r>
              <a:rPr lang="en" sz="1600" b="1">
                <a:solidFill>
                  <a:schemeClr val="dk1"/>
                </a:solidFill>
                <a:latin typeface="Sitka Heading" pitchFamily="2" charset="0"/>
                <a:ea typeface="Fira Sans"/>
                <a:cs typeface="Fira Sans"/>
                <a:sym typeface="Fira Sans"/>
              </a:rPr>
              <a:t>Scalability</a:t>
            </a:r>
            <a:endParaRPr lang="en-US" sz="1600" b="1">
              <a:solidFill>
                <a:schemeClr val="dk1"/>
              </a:solidFill>
              <a:latin typeface="Sitka Heading" pitchFamily="2" charset="0"/>
              <a:ea typeface="Fira Sans"/>
              <a:cs typeface="Fira Sans"/>
            </a:endParaRPr>
          </a:p>
        </p:txBody>
      </p:sp>
      <p:sp>
        <p:nvSpPr>
          <p:cNvPr id="2105" name="Google Shape;2105;p49"/>
          <p:cNvSpPr/>
          <p:nvPr/>
        </p:nvSpPr>
        <p:spPr>
          <a:xfrm>
            <a:off x="10364503" y="3130519"/>
            <a:ext cx="1270000" cy="1270000"/>
          </a:xfrm>
          <a:prstGeom prst="ellipse">
            <a:avLst/>
          </a:prstGeom>
          <a:solidFill>
            <a:srgbClr val="FF9900"/>
          </a:solidFill>
          <a:ln>
            <a:noFill/>
          </a:ln>
          <a:effectLst>
            <a:outerShdw blurRad="42863" dist="19050" dir="1080000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06" name="Google Shape;2106;p49"/>
          <p:cNvSpPr/>
          <p:nvPr/>
        </p:nvSpPr>
        <p:spPr>
          <a:xfrm>
            <a:off x="10498470" y="3264352"/>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07" name="Google Shape;2107;p49"/>
          <p:cNvSpPr/>
          <p:nvPr/>
        </p:nvSpPr>
        <p:spPr>
          <a:xfrm>
            <a:off x="7632436" y="5045901"/>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08" name="Google Shape;2108;p49"/>
          <p:cNvSpPr txBox="1"/>
          <p:nvPr/>
        </p:nvSpPr>
        <p:spPr>
          <a:xfrm>
            <a:off x="8005074" y="5152050"/>
            <a:ext cx="2219200" cy="253600"/>
          </a:xfrm>
          <a:prstGeom prst="rect">
            <a:avLst/>
          </a:prstGeom>
          <a:noFill/>
          <a:ln>
            <a:noFill/>
          </a:ln>
        </p:spPr>
        <p:txBody>
          <a:bodyPr spcFirstLastPara="1" wrap="square" lIns="121900" tIns="121900" rIns="121900" bIns="121900" anchor="ctr" anchorCtr="0">
            <a:noAutofit/>
          </a:bodyPr>
          <a:lstStyle/>
          <a:p>
            <a:pPr algn="r"/>
            <a:r>
              <a:rPr lang="en" sz="1600" b="1">
                <a:solidFill>
                  <a:schemeClr val="dk1"/>
                </a:solidFill>
                <a:latin typeface="Sitka Heading" pitchFamily="2" charset="0"/>
                <a:ea typeface="Fira Sans"/>
                <a:cs typeface="Fira Sans"/>
                <a:sym typeface="Fira Sans"/>
              </a:rPr>
              <a:t>Cost</a:t>
            </a:r>
            <a:endParaRPr lang="en-US" sz="1600" b="1">
              <a:solidFill>
                <a:schemeClr val="dk1"/>
              </a:solidFill>
              <a:latin typeface="Sitka Heading" pitchFamily="2" charset="0"/>
              <a:ea typeface="Fira Sans"/>
              <a:cs typeface="Fira Sans"/>
            </a:endParaRPr>
          </a:p>
        </p:txBody>
      </p:sp>
      <p:sp>
        <p:nvSpPr>
          <p:cNvPr id="2110" name="Google Shape;2110;p49"/>
          <p:cNvSpPr/>
          <p:nvPr/>
        </p:nvSpPr>
        <p:spPr>
          <a:xfrm>
            <a:off x="10364503" y="4950635"/>
            <a:ext cx="1270000" cy="1270000"/>
          </a:xfrm>
          <a:prstGeom prst="ellipse">
            <a:avLst/>
          </a:prstGeom>
          <a:solidFill>
            <a:schemeClr val="tx1"/>
          </a:solidFill>
          <a:ln>
            <a:noFill/>
          </a:ln>
          <a:effectLst>
            <a:outerShdw blurRad="42863" dist="19050" dir="1080000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11" name="Google Shape;2111;p49"/>
          <p:cNvSpPr/>
          <p:nvPr/>
        </p:nvSpPr>
        <p:spPr>
          <a:xfrm>
            <a:off x="10498470" y="5084468"/>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12" name="Google Shape;2112;p49"/>
          <p:cNvSpPr/>
          <p:nvPr/>
        </p:nvSpPr>
        <p:spPr>
          <a:xfrm flipH="1">
            <a:off x="852570" y="1405668"/>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13" name="Google Shape;2113;p49"/>
          <p:cNvSpPr txBox="1"/>
          <p:nvPr/>
        </p:nvSpPr>
        <p:spPr>
          <a:xfrm flipH="1">
            <a:off x="2063132" y="1503501"/>
            <a:ext cx="2219200" cy="253600"/>
          </a:xfrm>
          <a:prstGeom prst="rect">
            <a:avLst/>
          </a:prstGeom>
          <a:noFill/>
          <a:ln>
            <a:noFill/>
          </a:ln>
        </p:spPr>
        <p:txBody>
          <a:bodyPr spcFirstLastPara="1" wrap="square" lIns="121900" tIns="121900" rIns="121900" bIns="121900" anchor="ctr" anchorCtr="0">
            <a:noAutofit/>
          </a:bodyPr>
          <a:lstStyle/>
          <a:p>
            <a:r>
              <a:rPr lang="en" sz="1600" b="1">
                <a:solidFill>
                  <a:schemeClr val="dk1"/>
                </a:solidFill>
                <a:latin typeface="Sitka Heading" pitchFamily="2" charset="0"/>
                <a:ea typeface="Fira Sans"/>
                <a:cs typeface="Fira Sans"/>
                <a:sym typeface="Fira Sans"/>
              </a:rPr>
              <a:t>Data Security</a:t>
            </a:r>
            <a:endParaRPr lang="en-US" sz="1600" b="1">
              <a:solidFill>
                <a:schemeClr val="dk1"/>
              </a:solidFill>
              <a:latin typeface="Sitka Heading" pitchFamily="2" charset="0"/>
              <a:ea typeface="Fira Sans"/>
              <a:cs typeface="Fira Sans"/>
            </a:endParaRPr>
          </a:p>
        </p:txBody>
      </p:sp>
      <p:sp>
        <p:nvSpPr>
          <p:cNvPr id="2114" name="Google Shape;2114;p49"/>
          <p:cNvSpPr txBox="1"/>
          <p:nvPr/>
        </p:nvSpPr>
        <p:spPr>
          <a:xfrm flipH="1">
            <a:off x="2069180" y="1723597"/>
            <a:ext cx="2228000" cy="633200"/>
          </a:xfrm>
          <a:prstGeom prst="rect">
            <a:avLst/>
          </a:prstGeom>
          <a:noFill/>
          <a:ln>
            <a:noFill/>
          </a:ln>
        </p:spPr>
        <p:txBody>
          <a:bodyPr spcFirstLastPara="1" wrap="square" lIns="121900" tIns="121900" rIns="121900" bIns="121900" anchor="ctr" anchorCtr="0">
            <a:noAutofit/>
          </a:bodyPr>
          <a:lstStyle/>
          <a:p>
            <a:r>
              <a:rPr lang="en" sz="1200">
                <a:solidFill>
                  <a:schemeClr val="dk1"/>
                </a:solidFill>
                <a:latin typeface="Sitka Heading" pitchFamily="2" charset="0"/>
                <a:ea typeface="Roboto"/>
                <a:cs typeface="Roboto"/>
                <a:sym typeface="Roboto"/>
              </a:rPr>
              <a:t>Security measures in place to safeguard security and privacy of data</a:t>
            </a:r>
            <a:endParaRPr lang="en-US">
              <a:solidFill>
                <a:schemeClr val="dk1"/>
              </a:solidFill>
              <a:latin typeface="Sitka Heading" pitchFamily="2" charset="0"/>
            </a:endParaRPr>
          </a:p>
        </p:txBody>
      </p:sp>
      <p:sp>
        <p:nvSpPr>
          <p:cNvPr id="2115" name="Google Shape;2115;p49"/>
          <p:cNvSpPr/>
          <p:nvPr/>
        </p:nvSpPr>
        <p:spPr>
          <a:xfrm flipH="1">
            <a:off x="661703" y="1323427"/>
            <a:ext cx="1270000" cy="1270000"/>
          </a:xfrm>
          <a:prstGeom prst="ellipse">
            <a:avLst/>
          </a:prstGeom>
          <a:solidFill>
            <a:srgbClr val="FF9900"/>
          </a:solidFill>
          <a:ln>
            <a:noFill/>
          </a:ln>
          <a:effectLst>
            <a:outerShdw blurRad="42863" dist="1905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16" name="Google Shape;2116;p49"/>
          <p:cNvSpPr/>
          <p:nvPr/>
        </p:nvSpPr>
        <p:spPr>
          <a:xfrm flipH="1">
            <a:off x="795736" y="1444235"/>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17" name="Google Shape;2117;p49"/>
          <p:cNvSpPr/>
          <p:nvPr/>
        </p:nvSpPr>
        <p:spPr>
          <a:xfrm flipH="1">
            <a:off x="852570" y="3225785"/>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18" name="Google Shape;2118;p49"/>
          <p:cNvSpPr txBox="1"/>
          <p:nvPr/>
        </p:nvSpPr>
        <p:spPr>
          <a:xfrm flipH="1">
            <a:off x="2067667" y="3212730"/>
            <a:ext cx="2464128" cy="395114"/>
          </a:xfrm>
          <a:prstGeom prst="rect">
            <a:avLst/>
          </a:prstGeom>
          <a:noFill/>
          <a:ln>
            <a:noFill/>
          </a:ln>
        </p:spPr>
        <p:txBody>
          <a:bodyPr spcFirstLastPara="1" wrap="square" lIns="121900" tIns="121900" rIns="121900" bIns="121900" anchor="ctr" anchorCtr="0">
            <a:noAutofit/>
          </a:bodyPr>
          <a:lstStyle/>
          <a:p>
            <a:r>
              <a:rPr lang="en" sz="1600" b="1">
                <a:solidFill>
                  <a:schemeClr val="dk1"/>
                </a:solidFill>
                <a:latin typeface="Sitka Heading" pitchFamily="2" charset="0"/>
                <a:ea typeface="Fira Sans"/>
                <a:cs typeface="Fira Sans"/>
                <a:sym typeface="Fira Sans"/>
              </a:rPr>
              <a:t>Information Retention</a:t>
            </a:r>
            <a:endParaRPr lang="en-US" sz="1600" b="1">
              <a:solidFill>
                <a:schemeClr val="dk1"/>
              </a:solidFill>
              <a:latin typeface="Sitka Heading" pitchFamily="2" charset="0"/>
              <a:ea typeface="Fira Sans"/>
              <a:cs typeface="Fira Sans"/>
            </a:endParaRPr>
          </a:p>
        </p:txBody>
      </p:sp>
      <p:sp>
        <p:nvSpPr>
          <p:cNvPr id="2120" name="Google Shape;2120;p49"/>
          <p:cNvSpPr/>
          <p:nvPr/>
        </p:nvSpPr>
        <p:spPr>
          <a:xfrm flipH="1">
            <a:off x="661703" y="3130519"/>
            <a:ext cx="1270000" cy="1270000"/>
          </a:xfrm>
          <a:prstGeom prst="ellipse">
            <a:avLst/>
          </a:prstGeom>
          <a:solidFill>
            <a:schemeClr val="tx1"/>
          </a:solidFill>
          <a:ln>
            <a:noFill/>
          </a:ln>
          <a:effectLst>
            <a:outerShdw blurRad="42863" dist="1905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21" name="Google Shape;2121;p49"/>
          <p:cNvSpPr/>
          <p:nvPr/>
        </p:nvSpPr>
        <p:spPr>
          <a:xfrm flipH="1">
            <a:off x="795736" y="3264352"/>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22" name="Google Shape;2122;p49"/>
          <p:cNvSpPr/>
          <p:nvPr/>
        </p:nvSpPr>
        <p:spPr>
          <a:xfrm flipH="1">
            <a:off x="852570" y="5045901"/>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lang="en-US" sz="2500">
              <a:latin typeface="Sitka Heading" pitchFamily="2" charset="0"/>
              <a:cs typeface="Arial"/>
            </a:endParaRPr>
          </a:p>
        </p:txBody>
      </p:sp>
      <p:sp>
        <p:nvSpPr>
          <p:cNvPr id="2123" name="Google Shape;2123;p49"/>
          <p:cNvSpPr txBox="1"/>
          <p:nvPr/>
        </p:nvSpPr>
        <p:spPr>
          <a:xfrm flipH="1">
            <a:off x="2062224" y="5082503"/>
            <a:ext cx="2219200" cy="253600"/>
          </a:xfrm>
          <a:prstGeom prst="rect">
            <a:avLst/>
          </a:prstGeom>
          <a:noFill/>
          <a:ln>
            <a:noFill/>
          </a:ln>
        </p:spPr>
        <p:txBody>
          <a:bodyPr spcFirstLastPara="1" wrap="square" lIns="121900" tIns="121900" rIns="121900" bIns="121900" anchor="ctr" anchorCtr="0">
            <a:noAutofit/>
          </a:bodyPr>
          <a:lstStyle/>
          <a:p>
            <a:r>
              <a:rPr lang="en" sz="1600" b="1">
                <a:solidFill>
                  <a:schemeClr val="dk1"/>
                </a:solidFill>
                <a:latin typeface="Sitka Heading" pitchFamily="2" charset="0"/>
                <a:ea typeface="Fira Sans"/>
                <a:cs typeface="Fira Sans"/>
                <a:sym typeface="Fira Sans"/>
              </a:rPr>
              <a:t>Learning Efficiency</a:t>
            </a:r>
            <a:endParaRPr lang="en-US" sz="1600" b="1">
              <a:solidFill>
                <a:schemeClr val="dk1"/>
              </a:solidFill>
              <a:latin typeface="Sitka Heading" pitchFamily="2" charset="0"/>
              <a:ea typeface="Fira Sans"/>
              <a:cs typeface="Fira Sans"/>
            </a:endParaRPr>
          </a:p>
        </p:txBody>
      </p:sp>
      <p:sp>
        <p:nvSpPr>
          <p:cNvPr id="2125" name="Google Shape;2125;p49"/>
          <p:cNvSpPr/>
          <p:nvPr/>
        </p:nvSpPr>
        <p:spPr>
          <a:xfrm flipH="1">
            <a:off x="661703" y="4950635"/>
            <a:ext cx="1270000" cy="1270000"/>
          </a:xfrm>
          <a:prstGeom prst="ellipse">
            <a:avLst/>
          </a:prstGeom>
          <a:solidFill>
            <a:srgbClr val="FF9900"/>
          </a:solidFill>
          <a:ln>
            <a:noFill/>
          </a:ln>
          <a:effectLst>
            <a:outerShdw blurRad="42863" dist="1905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26" name="Google Shape;2126;p49"/>
          <p:cNvSpPr/>
          <p:nvPr/>
        </p:nvSpPr>
        <p:spPr>
          <a:xfrm flipH="1">
            <a:off x="795736" y="5084468"/>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27" name="Google Shape;2127;p49"/>
          <p:cNvSpPr/>
          <p:nvPr/>
        </p:nvSpPr>
        <p:spPr>
          <a:xfrm>
            <a:off x="4865403" y="2482668"/>
            <a:ext cx="2565200" cy="2565200"/>
          </a:xfrm>
          <a:prstGeom prst="ellipse">
            <a:avLst/>
          </a:prstGeom>
          <a:solidFill>
            <a:schemeClr val="tx2">
              <a:lumMod val="60000"/>
              <a:lumOff val="40000"/>
            </a:schemeClr>
          </a:solidFill>
          <a:ln>
            <a:solidFill>
              <a:schemeClr val="tx2">
                <a:lumMod val="75000"/>
              </a:schemeClr>
            </a:solidFill>
          </a:ln>
          <a:effectLst>
            <a:outerShdw blurRad="42863" dist="28575" dir="534000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28" name="Google Shape;2128;p49"/>
          <p:cNvSpPr/>
          <p:nvPr/>
        </p:nvSpPr>
        <p:spPr>
          <a:xfrm>
            <a:off x="5034020" y="2651019"/>
            <a:ext cx="2228000" cy="2228000"/>
          </a:xfrm>
          <a:prstGeom prst="ellipse">
            <a:avLst/>
          </a:prstGeom>
          <a:solidFill>
            <a:srgbClr val="FFFFFF"/>
          </a:solidFill>
          <a:ln>
            <a:solidFill>
              <a:schemeClr val="tx2">
                <a:lumMod val="75000"/>
              </a:schemeClr>
            </a:solidFill>
          </a:ln>
        </p:spPr>
        <p:txBody>
          <a:bodyPr spcFirstLastPara="1" wrap="square" lIns="121900" tIns="121900" rIns="121900" bIns="121900" anchor="ctr" anchorCtr="0">
            <a:noAutofit/>
          </a:bodyPr>
          <a:lstStyle/>
          <a:p>
            <a:endParaRPr sz="2533">
              <a:latin typeface="Sitka Heading" pitchFamily="2" charset="0"/>
            </a:endParaRPr>
          </a:p>
        </p:txBody>
      </p:sp>
      <p:sp>
        <p:nvSpPr>
          <p:cNvPr id="2129" name="Google Shape;2129;p49"/>
          <p:cNvSpPr txBox="1"/>
          <p:nvPr/>
        </p:nvSpPr>
        <p:spPr>
          <a:xfrm>
            <a:off x="5191703" y="3324766"/>
            <a:ext cx="1912800" cy="884400"/>
          </a:xfrm>
          <a:prstGeom prst="rect">
            <a:avLst/>
          </a:prstGeom>
          <a:noFill/>
          <a:ln>
            <a:noFill/>
          </a:ln>
        </p:spPr>
        <p:txBody>
          <a:bodyPr spcFirstLastPara="1" wrap="square" lIns="121900" tIns="121900" rIns="121900" bIns="121900" anchor="ctr" anchorCtr="0">
            <a:noAutofit/>
          </a:bodyPr>
          <a:lstStyle/>
          <a:p>
            <a:pPr algn="ctr"/>
            <a:r>
              <a:rPr lang="en" sz="2500" b="1">
                <a:solidFill>
                  <a:schemeClr val="dk1"/>
                </a:solidFill>
                <a:latin typeface="Sitka Heading" pitchFamily="2" charset="0"/>
                <a:sym typeface="Fira Sans"/>
              </a:rPr>
              <a:t>LMS Platforms</a:t>
            </a:r>
            <a:endParaRPr lang="en-US">
              <a:solidFill>
                <a:schemeClr val="dk1"/>
              </a:solidFill>
              <a:latin typeface="Sitka Heading" pitchFamily="2" charset="0"/>
            </a:endParaRPr>
          </a:p>
        </p:txBody>
      </p:sp>
      <p:sp>
        <p:nvSpPr>
          <p:cNvPr id="2" name="TextBox 1">
            <a:extLst>
              <a:ext uri="{FF2B5EF4-FFF2-40B4-BE49-F238E27FC236}">
                <a16:creationId xmlns:a16="http://schemas.microsoft.com/office/drawing/2014/main" id="{A9ABA801-D7E2-66CE-2D40-788907D84AD0}"/>
              </a:ext>
            </a:extLst>
          </p:cNvPr>
          <p:cNvSpPr txBox="1"/>
          <p:nvPr/>
        </p:nvSpPr>
        <p:spPr>
          <a:xfrm>
            <a:off x="2094490" y="3480152"/>
            <a:ext cx="231297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Sitka Heading" pitchFamily="2" charset="0"/>
              </a:rPr>
              <a:t>Employs gamification to keep users motivated and supports self-paced learning by leveraging AI</a:t>
            </a:r>
            <a:endParaRPr lang="en-US">
              <a:latin typeface="Sitka Heading" pitchFamily="2" charset="0"/>
            </a:endParaRPr>
          </a:p>
        </p:txBody>
      </p:sp>
      <p:sp>
        <p:nvSpPr>
          <p:cNvPr id="3" name="TextBox 2">
            <a:extLst>
              <a:ext uri="{FF2B5EF4-FFF2-40B4-BE49-F238E27FC236}">
                <a16:creationId xmlns:a16="http://schemas.microsoft.com/office/drawing/2014/main" id="{AF115BB3-E4B4-88A9-2C2A-627B99859913}"/>
              </a:ext>
            </a:extLst>
          </p:cNvPr>
          <p:cNvSpPr txBox="1"/>
          <p:nvPr/>
        </p:nvSpPr>
        <p:spPr>
          <a:xfrm>
            <a:off x="2067721" y="5280719"/>
            <a:ext cx="25986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Sitka Heading" pitchFamily="2" charset="0"/>
              </a:rPr>
              <a:t>Offers a streamlined L&amp;D experience via a user-friendly interface thereby, reducing learning time</a:t>
            </a:r>
            <a:endParaRPr lang="en-US" sz="1200">
              <a:latin typeface="Sitka Heading" pitchFamily="2" charset="0"/>
              <a:ea typeface="Roboto"/>
              <a:cs typeface="Roboto"/>
            </a:endParaRPr>
          </a:p>
        </p:txBody>
      </p:sp>
      <p:sp>
        <p:nvSpPr>
          <p:cNvPr id="4" name="TextBox 3">
            <a:extLst>
              <a:ext uri="{FF2B5EF4-FFF2-40B4-BE49-F238E27FC236}">
                <a16:creationId xmlns:a16="http://schemas.microsoft.com/office/drawing/2014/main" id="{AED82B49-6E2E-1FCA-1DE8-1E3F3D03DA95}"/>
              </a:ext>
            </a:extLst>
          </p:cNvPr>
          <p:cNvSpPr txBox="1"/>
          <p:nvPr/>
        </p:nvSpPr>
        <p:spPr>
          <a:xfrm>
            <a:off x="7880038" y="1724743"/>
            <a:ext cx="23483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a:latin typeface="Sitka Heading" pitchFamily="2" charset="0"/>
              </a:rPr>
              <a:t>Offers easy integration of diverse types of content and with different platforms</a:t>
            </a:r>
            <a:endParaRPr lang="en-US" sz="1200">
              <a:latin typeface="Sitka Heading" pitchFamily="2" charset="0"/>
              <a:ea typeface="Roboto"/>
              <a:cs typeface="Roboto"/>
            </a:endParaRPr>
          </a:p>
        </p:txBody>
      </p:sp>
      <p:sp>
        <p:nvSpPr>
          <p:cNvPr id="5" name="TextBox 4">
            <a:extLst>
              <a:ext uri="{FF2B5EF4-FFF2-40B4-BE49-F238E27FC236}">
                <a16:creationId xmlns:a16="http://schemas.microsoft.com/office/drawing/2014/main" id="{714A2B9C-545B-DD2B-C0A9-029DC0030EE9}"/>
              </a:ext>
            </a:extLst>
          </p:cNvPr>
          <p:cNvSpPr txBox="1"/>
          <p:nvPr/>
        </p:nvSpPr>
        <p:spPr>
          <a:xfrm>
            <a:off x="7888546" y="3572384"/>
            <a:ext cx="23401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a:latin typeface="Sitka Heading"/>
                <a:ea typeface="Roboto"/>
                <a:cs typeface="Roboto"/>
              </a:rPr>
              <a:t>Need to be anticipative of the scale; Differs across deployment types</a:t>
            </a:r>
          </a:p>
        </p:txBody>
      </p:sp>
      <p:sp>
        <p:nvSpPr>
          <p:cNvPr id="6" name="TextBox 5">
            <a:extLst>
              <a:ext uri="{FF2B5EF4-FFF2-40B4-BE49-F238E27FC236}">
                <a16:creationId xmlns:a16="http://schemas.microsoft.com/office/drawing/2014/main" id="{B11E5EAC-C526-4003-6F85-4A08DEEA6E93}"/>
              </a:ext>
            </a:extLst>
          </p:cNvPr>
          <p:cNvSpPr txBox="1"/>
          <p:nvPr/>
        </p:nvSpPr>
        <p:spPr>
          <a:xfrm>
            <a:off x="7675478" y="5388942"/>
            <a:ext cx="25475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a:solidFill>
                  <a:srgbClr val="1A1A1A"/>
                </a:solidFill>
                <a:latin typeface="Sitka Heading" pitchFamily="2" charset="0"/>
                <a:ea typeface="+mn-lt"/>
                <a:cs typeface="+mn-lt"/>
              </a:rPr>
              <a:t>LMS price, hosting, setup fee,  customization, tech support</a:t>
            </a:r>
            <a:endParaRPr lang="en-US" sz="1200">
              <a:solidFill>
                <a:srgbClr val="1A1A1A"/>
              </a:solidFill>
              <a:latin typeface="Sitka Heading" pitchFamily="2" charset="0"/>
              <a:cs typeface="Arial"/>
            </a:endParaRPr>
          </a:p>
        </p:txBody>
      </p:sp>
      <p:sp>
        <p:nvSpPr>
          <p:cNvPr id="13" name="Graphic 4">
            <a:extLst>
              <a:ext uri="{FF2B5EF4-FFF2-40B4-BE49-F238E27FC236}">
                <a16:creationId xmlns:a16="http://schemas.microsoft.com/office/drawing/2014/main" id="{6298419D-7C11-85EA-4A57-794EBFC39B08}"/>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atin typeface="Sitka Heading" pitchFamily="2" charset="0"/>
            </a:endParaRPr>
          </a:p>
        </p:txBody>
      </p:sp>
      <p:sp>
        <p:nvSpPr>
          <p:cNvPr id="15" name="Graphic 4">
            <a:extLst>
              <a:ext uri="{FF2B5EF4-FFF2-40B4-BE49-F238E27FC236}">
                <a16:creationId xmlns:a16="http://schemas.microsoft.com/office/drawing/2014/main" id="{2E42CB33-ACB3-A54B-426C-9D8F25A4B4D0}"/>
              </a:ext>
            </a:extLst>
          </p:cNvPr>
          <p:cNvSpPr/>
          <p:nvPr/>
        </p:nvSpPr>
        <p:spPr>
          <a:xfrm rot="18083371">
            <a:off x="-246782" y="5537811"/>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atin typeface="Sitka Heading" pitchFamily="2" charset="0"/>
            </a:endParaRPr>
          </a:p>
        </p:txBody>
      </p:sp>
      <p:sp>
        <p:nvSpPr>
          <p:cNvPr id="17" name="Graphic 4">
            <a:extLst>
              <a:ext uri="{FF2B5EF4-FFF2-40B4-BE49-F238E27FC236}">
                <a16:creationId xmlns:a16="http://schemas.microsoft.com/office/drawing/2014/main" id="{7A5D04C3-CFA2-31D6-126B-AB9E00C4C0D9}"/>
              </a:ext>
            </a:extLst>
          </p:cNvPr>
          <p:cNvSpPr/>
          <p:nvPr/>
        </p:nvSpPr>
        <p:spPr>
          <a:xfrm rot="18083371">
            <a:off x="-94382" y="5690211"/>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atin typeface="Sitka Heading" pitchFamily="2" charset="0"/>
            </a:endParaRPr>
          </a:p>
        </p:txBody>
      </p:sp>
      <p:pic>
        <p:nvPicPr>
          <p:cNvPr id="7" name="Graphic 6" descr="Unlock outline">
            <a:extLst>
              <a:ext uri="{FF2B5EF4-FFF2-40B4-BE49-F238E27FC236}">
                <a16:creationId xmlns:a16="http://schemas.microsoft.com/office/drawing/2014/main" id="{863C3B9A-8A25-24BA-3C63-EBBAF6E24B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1164" y="1529350"/>
            <a:ext cx="726662" cy="726662"/>
          </a:xfrm>
          <a:prstGeom prst="rect">
            <a:avLst/>
          </a:prstGeom>
        </p:spPr>
      </p:pic>
      <p:pic>
        <p:nvPicPr>
          <p:cNvPr id="8" name="Graphic 7" descr="Money outline">
            <a:extLst>
              <a:ext uri="{FF2B5EF4-FFF2-40B4-BE49-F238E27FC236}">
                <a16:creationId xmlns:a16="http://schemas.microsoft.com/office/drawing/2014/main" id="{985D6B74-67AE-D3B8-A9A1-A0A6776700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94206" y="5129524"/>
            <a:ext cx="803966" cy="792923"/>
          </a:xfrm>
          <a:prstGeom prst="rect">
            <a:avLst/>
          </a:prstGeom>
        </p:spPr>
      </p:pic>
      <p:pic>
        <p:nvPicPr>
          <p:cNvPr id="9" name="Picture 8" descr="A black and white brain&#10;&#10;Description automatically generated">
            <a:extLst>
              <a:ext uri="{FF2B5EF4-FFF2-40B4-BE49-F238E27FC236}">
                <a16:creationId xmlns:a16="http://schemas.microsoft.com/office/drawing/2014/main" id="{07706CA8-7B58-BBA2-5B94-65E215EE87AA}"/>
              </a:ext>
            </a:extLst>
          </p:cNvPr>
          <p:cNvPicPr>
            <a:picLocks noChangeAspect="1"/>
          </p:cNvPicPr>
          <p:nvPr/>
        </p:nvPicPr>
        <p:blipFill>
          <a:blip r:embed="rId7"/>
          <a:stretch>
            <a:fillRect/>
          </a:stretch>
        </p:blipFill>
        <p:spPr>
          <a:xfrm>
            <a:off x="966504" y="3426068"/>
            <a:ext cx="691244" cy="680358"/>
          </a:xfrm>
          <a:prstGeom prst="rect">
            <a:avLst/>
          </a:prstGeom>
        </p:spPr>
      </p:pic>
      <p:pic>
        <p:nvPicPr>
          <p:cNvPr id="10" name="Picture 9" descr="A person with curly hair holding a computer&#10;&#10;Description automatically generated">
            <a:extLst>
              <a:ext uri="{FF2B5EF4-FFF2-40B4-BE49-F238E27FC236}">
                <a16:creationId xmlns:a16="http://schemas.microsoft.com/office/drawing/2014/main" id="{C09A2AA2-EA33-E0DC-24CF-B8B8AD03C310}"/>
              </a:ext>
            </a:extLst>
          </p:cNvPr>
          <p:cNvPicPr>
            <a:picLocks noChangeAspect="1"/>
          </p:cNvPicPr>
          <p:nvPr/>
        </p:nvPicPr>
        <p:blipFill>
          <a:blip r:embed="rId8"/>
          <a:stretch>
            <a:fillRect/>
          </a:stretch>
        </p:blipFill>
        <p:spPr>
          <a:xfrm>
            <a:off x="964481" y="5222210"/>
            <a:ext cx="657188" cy="723902"/>
          </a:xfrm>
          <a:prstGeom prst="rect">
            <a:avLst/>
          </a:prstGeom>
        </p:spPr>
      </p:pic>
      <p:pic>
        <p:nvPicPr>
          <p:cNvPr id="12" name="Picture 11" descr="A black rectangle with white lines&#10;&#10;Description automatically generated">
            <a:extLst>
              <a:ext uri="{FF2B5EF4-FFF2-40B4-BE49-F238E27FC236}">
                <a16:creationId xmlns:a16="http://schemas.microsoft.com/office/drawing/2014/main" id="{9ADF48F3-2784-6FCD-142E-B4ADB76090FE}"/>
              </a:ext>
            </a:extLst>
          </p:cNvPr>
          <p:cNvPicPr>
            <a:picLocks noChangeAspect="1"/>
          </p:cNvPicPr>
          <p:nvPr/>
        </p:nvPicPr>
        <p:blipFill>
          <a:blip r:embed="rId9"/>
          <a:stretch>
            <a:fillRect/>
          </a:stretch>
        </p:blipFill>
        <p:spPr>
          <a:xfrm>
            <a:off x="10665676" y="1564611"/>
            <a:ext cx="707571" cy="691244"/>
          </a:xfrm>
          <a:prstGeom prst="rect">
            <a:avLst/>
          </a:prstGeom>
        </p:spPr>
      </p:pic>
      <p:pic>
        <p:nvPicPr>
          <p:cNvPr id="18" name="Picture 17" descr="A black and white arrow pointing up&#10;&#10;Description automatically generated">
            <a:extLst>
              <a:ext uri="{FF2B5EF4-FFF2-40B4-BE49-F238E27FC236}">
                <a16:creationId xmlns:a16="http://schemas.microsoft.com/office/drawing/2014/main" id="{914333A0-600F-972F-C4CB-9670396927B1}"/>
              </a:ext>
            </a:extLst>
          </p:cNvPr>
          <p:cNvPicPr>
            <a:picLocks noChangeAspect="1"/>
          </p:cNvPicPr>
          <p:nvPr/>
        </p:nvPicPr>
        <p:blipFill>
          <a:blip r:embed="rId10"/>
          <a:stretch>
            <a:fillRect/>
          </a:stretch>
        </p:blipFill>
        <p:spPr>
          <a:xfrm>
            <a:off x="10725547" y="3480495"/>
            <a:ext cx="587829" cy="566059"/>
          </a:xfrm>
          <a:prstGeom prst="rect">
            <a:avLst/>
          </a:prstGeom>
        </p:spPr>
      </p:pic>
      <p:grpSp>
        <p:nvGrpSpPr>
          <p:cNvPr id="42" name="Group 41">
            <a:extLst>
              <a:ext uri="{FF2B5EF4-FFF2-40B4-BE49-F238E27FC236}">
                <a16:creationId xmlns:a16="http://schemas.microsoft.com/office/drawing/2014/main" id="{7A8AFE74-FD2C-DB1D-DB7A-6D7E88C1352F}"/>
              </a:ext>
            </a:extLst>
          </p:cNvPr>
          <p:cNvGrpSpPr/>
          <p:nvPr/>
        </p:nvGrpSpPr>
        <p:grpSpPr>
          <a:xfrm>
            <a:off x="1128300" y="6428647"/>
            <a:ext cx="5093819" cy="377502"/>
            <a:chOff x="862205" y="6404456"/>
            <a:chExt cx="5093819" cy="377502"/>
          </a:xfrm>
        </p:grpSpPr>
        <p:cxnSp>
          <p:nvCxnSpPr>
            <p:cNvPr id="22" name="Straight Connector 21">
              <a:extLst>
                <a:ext uri="{FF2B5EF4-FFF2-40B4-BE49-F238E27FC236}">
                  <a16:creationId xmlns:a16="http://schemas.microsoft.com/office/drawing/2014/main" id="{4EE78891-9BD3-D53C-3A91-104E9B7F6D68}"/>
                </a:ext>
              </a:extLst>
            </p:cNvPr>
            <p:cNvCxnSpPr>
              <a:cxnSpLocks/>
              <a:endCxn id="27" idx="0"/>
            </p:cNvCxnSpPr>
            <p:nvPr/>
          </p:nvCxnSpPr>
          <p:spPr>
            <a:xfrm flipV="1">
              <a:off x="909614" y="6482437"/>
              <a:ext cx="4302498" cy="13623"/>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00FF0A1-5199-6148-1D2F-D6B0FDA1477C}"/>
                </a:ext>
              </a:extLst>
            </p:cNvPr>
            <p:cNvSpPr/>
            <p:nvPr/>
          </p:nvSpPr>
          <p:spPr>
            <a:xfrm rot="16200000">
              <a:off x="862205" y="640778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Sitka Heading" pitchFamily="2" charset="0"/>
              </a:endParaRPr>
            </a:p>
          </p:txBody>
        </p:sp>
        <p:sp>
          <p:nvSpPr>
            <p:cNvPr id="25" name="Oval 24">
              <a:extLst>
                <a:ext uri="{FF2B5EF4-FFF2-40B4-BE49-F238E27FC236}">
                  <a16:creationId xmlns:a16="http://schemas.microsoft.com/office/drawing/2014/main" id="{A05D9CF5-353D-322E-AFB7-E59D85FF514C}"/>
                </a:ext>
              </a:extLst>
            </p:cNvPr>
            <p:cNvSpPr/>
            <p:nvPr/>
          </p:nvSpPr>
          <p:spPr>
            <a:xfrm rot="16200000">
              <a:off x="2345294" y="640445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Sitka Heading" pitchFamily="2" charset="0"/>
              </a:endParaRPr>
            </a:p>
          </p:txBody>
        </p:sp>
        <p:sp>
          <p:nvSpPr>
            <p:cNvPr id="26" name="Oval 25">
              <a:extLst>
                <a:ext uri="{FF2B5EF4-FFF2-40B4-BE49-F238E27FC236}">
                  <a16:creationId xmlns:a16="http://schemas.microsoft.com/office/drawing/2014/main" id="{B93B626A-44F9-F96B-A66E-174C6C46CBA9}"/>
                </a:ext>
              </a:extLst>
            </p:cNvPr>
            <p:cNvSpPr/>
            <p:nvPr/>
          </p:nvSpPr>
          <p:spPr>
            <a:xfrm rot="16200000">
              <a:off x="3739713" y="640778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Sitka Heading" pitchFamily="2" charset="0"/>
              </a:endParaRPr>
            </a:p>
          </p:txBody>
        </p:sp>
        <p:sp>
          <p:nvSpPr>
            <p:cNvPr id="27" name="Oval 26">
              <a:extLst>
                <a:ext uri="{FF2B5EF4-FFF2-40B4-BE49-F238E27FC236}">
                  <a16:creationId xmlns:a16="http://schemas.microsoft.com/office/drawing/2014/main" id="{F6FDFFA8-34A3-3A8F-B3D5-F465498A902C}"/>
                </a:ext>
              </a:extLst>
            </p:cNvPr>
            <p:cNvSpPr/>
            <p:nvPr/>
          </p:nvSpPr>
          <p:spPr>
            <a:xfrm rot="16200000">
              <a:off x="5212112" y="6404456"/>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Sitka Heading" pitchFamily="2" charset="0"/>
              </a:endParaRPr>
            </a:p>
          </p:txBody>
        </p:sp>
        <p:sp>
          <p:nvSpPr>
            <p:cNvPr id="34" name="TextBox 33">
              <a:extLst>
                <a:ext uri="{FF2B5EF4-FFF2-40B4-BE49-F238E27FC236}">
                  <a16:creationId xmlns:a16="http://schemas.microsoft.com/office/drawing/2014/main" id="{5C18F200-523A-C88C-FBED-3561684C121D}"/>
                </a:ext>
              </a:extLst>
            </p:cNvPr>
            <p:cNvSpPr txBox="1"/>
            <p:nvPr/>
          </p:nvSpPr>
          <p:spPr>
            <a:xfrm>
              <a:off x="4624162" y="6520924"/>
              <a:ext cx="1331862" cy="2610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latin typeface="Sitka Heading" pitchFamily="2" charset="0"/>
                </a:rPr>
                <a:t>Technology Overview</a:t>
              </a:r>
              <a:endParaRPr lang="en-US" sz="900">
                <a:latin typeface="Sitka Heading" pitchFamily="2" charset="0"/>
              </a:endParaRPr>
            </a:p>
          </p:txBody>
        </p:sp>
      </p:grpSp>
      <p:sp>
        <p:nvSpPr>
          <p:cNvPr id="16" name="Title 1">
            <a:extLst>
              <a:ext uri="{FF2B5EF4-FFF2-40B4-BE49-F238E27FC236}">
                <a16:creationId xmlns:a16="http://schemas.microsoft.com/office/drawing/2014/main" id="{E2C24AC0-6399-F077-4B03-DDFF54C3116A}"/>
              </a:ext>
            </a:extLst>
          </p:cNvPr>
          <p:cNvSpPr txBox="1">
            <a:spLocks/>
          </p:cNvSpPr>
          <p:nvPr/>
        </p:nvSpPr>
        <p:spPr>
          <a:xfrm>
            <a:off x="733995" y="40932"/>
            <a:ext cx="10333150" cy="827814"/>
          </a:xfrm>
          <a:prstGeom prst="rect">
            <a:avLst/>
          </a:prstGeom>
          <a:noFill/>
          <a:ln>
            <a:noFill/>
          </a:ln>
        </p:spPr>
        <p:txBody>
          <a:bodyPr spcFirstLastPara="1" wrap="square" lIns="91425" tIns="91425" rIns="91425" bIns="91425" anchor="t" anchorCtr="0">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kern="0">
                <a:latin typeface="Sitka Heading"/>
                <a:cs typeface="Calibri Light"/>
              </a:rPr>
              <a:t>LMS</a:t>
            </a:r>
            <a:r>
              <a:rPr lang="en-US" sz="3200" b="0" kern="0">
                <a:latin typeface="Sitka Heading"/>
                <a:cs typeface="Calibri Light"/>
              </a:rPr>
              <a:t> </a:t>
            </a:r>
            <a:r>
              <a:rPr lang="en-US" sz="3200" kern="0">
                <a:latin typeface="Sitka Heading"/>
                <a:cs typeface="Calibri Light"/>
              </a:rPr>
              <a:t>offers easy integration with existing systems enhancing the overall learning experience</a:t>
            </a:r>
            <a:endParaRPr lang="en-US" sz="3200" b="0" kern="0">
              <a:latin typeface="Sitka Heading"/>
              <a:cs typeface="Calibri Light"/>
            </a:endParaRPr>
          </a:p>
        </p:txBody>
      </p:sp>
      <p:cxnSp>
        <p:nvCxnSpPr>
          <p:cNvPr id="20" name="Straight Arrow Connector 19">
            <a:extLst>
              <a:ext uri="{FF2B5EF4-FFF2-40B4-BE49-F238E27FC236}">
                <a16:creationId xmlns:a16="http://schemas.microsoft.com/office/drawing/2014/main" id="{850C0041-5BA5-D6F0-7476-12EDE2BC0481}"/>
              </a:ext>
            </a:extLst>
          </p:cNvPr>
          <p:cNvCxnSpPr/>
          <p:nvPr/>
        </p:nvCxnSpPr>
        <p:spPr>
          <a:xfrm flipV="1">
            <a:off x="660611" y="1136055"/>
            <a:ext cx="10439399" cy="2062"/>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670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63D0B68-FC29-E61F-9F4E-15887218BFEC}"/>
              </a:ext>
            </a:extLst>
          </p:cNvPr>
          <p:cNvSpPr txBox="1">
            <a:spLocks/>
          </p:cNvSpPr>
          <p:nvPr/>
        </p:nvSpPr>
        <p:spPr>
          <a:xfrm>
            <a:off x="626533" y="225540"/>
            <a:ext cx="10515600" cy="91367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Sitka Heading"/>
                <a:cs typeface="Calibri Light"/>
              </a:rPr>
              <a:t>LMS platform </a:t>
            </a:r>
            <a:r>
              <a:rPr lang="en-US" sz="3600">
                <a:latin typeface="Sitka Heading"/>
                <a:ea typeface="+mj-lt"/>
                <a:cs typeface="+mj-lt"/>
              </a:rPr>
              <a:t>attributes</a:t>
            </a:r>
            <a:r>
              <a:rPr lang="en-US" sz="3600">
                <a:ea typeface="+mj-lt"/>
                <a:cs typeface="+mj-lt"/>
              </a:rPr>
              <a:t> </a:t>
            </a:r>
            <a:r>
              <a:rPr lang="en-US" sz="3600">
                <a:latin typeface="Sitka Heading"/>
                <a:cs typeface="Calibri Light"/>
              </a:rPr>
              <a:t>are heavily dependent on the mode of deployment</a:t>
            </a:r>
            <a:endParaRPr lang="en-US" sz="3600" baseline="30000">
              <a:latin typeface="Sitka Text"/>
              <a:cs typeface="Calibri Light"/>
            </a:endParaRPr>
          </a:p>
        </p:txBody>
      </p:sp>
      <p:cxnSp>
        <p:nvCxnSpPr>
          <p:cNvPr id="14" name="Straight Arrow Connector 13">
            <a:extLst>
              <a:ext uri="{FF2B5EF4-FFF2-40B4-BE49-F238E27FC236}">
                <a16:creationId xmlns:a16="http://schemas.microsoft.com/office/drawing/2014/main" id="{E62F16A8-5570-5885-230D-58932A774333}"/>
              </a:ext>
            </a:extLst>
          </p:cNvPr>
          <p:cNvCxnSpPr/>
          <p:nvPr/>
        </p:nvCxnSpPr>
        <p:spPr>
          <a:xfrm flipV="1">
            <a:off x="660611" y="1136055"/>
            <a:ext cx="10439399" cy="2062"/>
          </a:xfrm>
          <a:prstGeom prst="straightConnector1">
            <a:avLst/>
          </a:prstGeom>
        </p:spPr>
        <p:style>
          <a:lnRef idx="2">
            <a:schemeClr val="dk1"/>
          </a:lnRef>
          <a:fillRef idx="0">
            <a:schemeClr val="dk1"/>
          </a:fillRef>
          <a:effectRef idx="1">
            <a:schemeClr val="dk1"/>
          </a:effectRef>
          <a:fontRef idx="minor">
            <a:schemeClr val="tx1"/>
          </a:fontRef>
        </p:style>
      </p:cxnSp>
      <p:sp>
        <p:nvSpPr>
          <p:cNvPr id="173" name="Oval 172">
            <a:extLst>
              <a:ext uri="{FF2B5EF4-FFF2-40B4-BE49-F238E27FC236}">
                <a16:creationId xmlns:a16="http://schemas.microsoft.com/office/drawing/2014/main" id="{E52FF081-0206-9E1D-11DA-4CB3C65FEE74}"/>
              </a:ext>
            </a:extLst>
          </p:cNvPr>
          <p:cNvSpPr/>
          <p:nvPr/>
        </p:nvSpPr>
        <p:spPr>
          <a:xfrm>
            <a:off x="4822582" y="1486022"/>
            <a:ext cx="2122713" cy="557894"/>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a:solidFill>
                  <a:schemeClr val="accent2">
                    <a:lumMod val="75000"/>
                  </a:schemeClr>
                </a:solidFill>
                <a:latin typeface="Sitka Text"/>
                <a:cs typeface="Calibri"/>
              </a:rPr>
              <a:t>Pros</a:t>
            </a:r>
            <a:endParaRPr lang="en-US" b="1">
              <a:solidFill>
                <a:schemeClr val="accent2">
                  <a:lumMod val="75000"/>
                </a:schemeClr>
              </a:solidFill>
              <a:latin typeface="Calibri" panose="020F0502020204030204"/>
              <a:cs typeface="Calibri" panose="020F0502020204030204"/>
            </a:endParaRPr>
          </a:p>
        </p:txBody>
      </p:sp>
      <p:sp>
        <p:nvSpPr>
          <p:cNvPr id="174" name="Oval 173">
            <a:extLst>
              <a:ext uri="{FF2B5EF4-FFF2-40B4-BE49-F238E27FC236}">
                <a16:creationId xmlns:a16="http://schemas.microsoft.com/office/drawing/2014/main" id="{4211BC2C-050B-E779-AB95-A8086CA3700F}"/>
              </a:ext>
            </a:extLst>
          </p:cNvPr>
          <p:cNvSpPr/>
          <p:nvPr/>
        </p:nvSpPr>
        <p:spPr>
          <a:xfrm>
            <a:off x="8638330" y="1482179"/>
            <a:ext cx="2122713" cy="557894"/>
          </a:xfrm>
          <a:prstGeom prst="ellipse">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b="1">
                <a:solidFill>
                  <a:schemeClr val="accent2">
                    <a:lumMod val="75000"/>
                  </a:schemeClr>
                </a:solidFill>
                <a:latin typeface="Sitka Text"/>
                <a:cs typeface="Calibri"/>
              </a:rPr>
              <a:t>Cons</a:t>
            </a:r>
            <a:endParaRPr lang="en-US" b="1">
              <a:solidFill>
                <a:schemeClr val="accent2">
                  <a:lumMod val="75000"/>
                </a:schemeClr>
              </a:solidFill>
              <a:latin typeface="Sitka Text"/>
            </a:endParaRPr>
          </a:p>
        </p:txBody>
      </p:sp>
      <p:sp>
        <p:nvSpPr>
          <p:cNvPr id="177" name="Graphic 4">
            <a:extLst>
              <a:ext uri="{FF2B5EF4-FFF2-40B4-BE49-F238E27FC236}">
                <a16:creationId xmlns:a16="http://schemas.microsoft.com/office/drawing/2014/main" id="{1DEF7F0A-C9AA-0DA9-1C93-C1163F410EB5}"/>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9" name="Graphic 4">
            <a:extLst>
              <a:ext uri="{FF2B5EF4-FFF2-40B4-BE49-F238E27FC236}">
                <a16:creationId xmlns:a16="http://schemas.microsoft.com/office/drawing/2014/main" id="{A35D6384-ADF3-51D4-EB11-76D8241EE728}"/>
              </a:ext>
            </a:extLst>
          </p:cNvPr>
          <p:cNvSpPr/>
          <p:nvPr/>
        </p:nvSpPr>
        <p:spPr>
          <a:xfrm rot="18083371">
            <a:off x="-399182" y="5385411"/>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1" name="Graphic 4">
            <a:extLst>
              <a:ext uri="{FF2B5EF4-FFF2-40B4-BE49-F238E27FC236}">
                <a16:creationId xmlns:a16="http://schemas.microsoft.com/office/drawing/2014/main" id="{E1B08E75-FF43-731B-1516-C1237AA8734D}"/>
              </a:ext>
            </a:extLst>
          </p:cNvPr>
          <p:cNvSpPr/>
          <p:nvPr/>
        </p:nvSpPr>
        <p:spPr>
          <a:xfrm rot="18083371">
            <a:off x="-246782" y="5537811"/>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8" name="Group 7">
            <a:extLst>
              <a:ext uri="{FF2B5EF4-FFF2-40B4-BE49-F238E27FC236}">
                <a16:creationId xmlns:a16="http://schemas.microsoft.com/office/drawing/2014/main" id="{961A378B-BC84-3B6F-DBA6-B6811F89463B}"/>
              </a:ext>
            </a:extLst>
          </p:cNvPr>
          <p:cNvGrpSpPr/>
          <p:nvPr/>
        </p:nvGrpSpPr>
        <p:grpSpPr>
          <a:xfrm>
            <a:off x="289774" y="4293818"/>
            <a:ext cx="11188805" cy="1632857"/>
            <a:chOff x="284408" y="2222466"/>
            <a:chExt cx="11188805" cy="1632857"/>
          </a:xfrm>
        </p:grpSpPr>
        <p:pic>
          <p:nvPicPr>
            <p:cNvPr id="2" name="Picture 1" descr="A black text on a black background&#10;&#10;Description automatically generated">
              <a:extLst>
                <a:ext uri="{FF2B5EF4-FFF2-40B4-BE49-F238E27FC236}">
                  <a16:creationId xmlns:a16="http://schemas.microsoft.com/office/drawing/2014/main" id="{5D105B73-452E-2D0D-CC9F-CA863B4DE740}"/>
                </a:ext>
              </a:extLst>
            </p:cNvPr>
            <p:cNvPicPr>
              <a:picLocks noChangeAspect="1"/>
            </p:cNvPicPr>
            <p:nvPr/>
          </p:nvPicPr>
          <p:blipFill>
            <a:blip r:embed="rId2"/>
            <a:stretch>
              <a:fillRect/>
            </a:stretch>
          </p:blipFill>
          <p:spPr>
            <a:xfrm>
              <a:off x="1878995" y="2815929"/>
              <a:ext cx="1868961" cy="957651"/>
            </a:xfrm>
            <a:prstGeom prst="rect">
              <a:avLst/>
            </a:prstGeom>
          </p:spPr>
        </p:pic>
        <p:pic>
          <p:nvPicPr>
            <p:cNvPr id="9" name="Graphic 4">
              <a:extLst>
                <a:ext uri="{FF2B5EF4-FFF2-40B4-BE49-F238E27FC236}">
                  <a16:creationId xmlns:a16="http://schemas.microsoft.com/office/drawing/2014/main" id="{8E5AEFDA-D7C1-EDAD-FB1E-0FB73CCE44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5299" y="2484840"/>
              <a:ext cx="1314450" cy="333375"/>
            </a:xfrm>
            <a:prstGeom prst="rect">
              <a:avLst/>
            </a:prstGeom>
          </p:spPr>
        </p:pic>
        <p:sp>
          <p:nvSpPr>
            <p:cNvPr id="40" name="Rectangle: Rounded Corners 39">
              <a:extLst>
                <a:ext uri="{FF2B5EF4-FFF2-40B4-BE49-F238E27FC236}">
                  <a16:creationId xmlns:a16="http://schemas.microsoft.com/office/drawing/2014/main" id="{56D717B4-2FB2-DE5C-7406-4C71127414C0}"/>
                </a:ext>
              </a:extLst>
            </p:cNvPr>
            <p:cNvSpPr/>
            <p:nvPr/>
          </p:nvSpPr>
          <p:spPr>
            <a:xfrm>
              <a:off x="4068535" y="2222467"/>
              <a:ext cx="3626876" cy="162749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marL="285750" indent="-285750">
                <a:buFont typeface="Arial,Sans-Serif"/>
                <a:buChar char="•"/>
              </a:pPr>
              <a:r>
                <a:rPr lang="en-US" sz="2000">
                  <a:latin typeface="Sitka Text"/>
                  <a:ea typeface="+mn-lt"/>
                  <a:cs typeface="+mn-lt"/>
                </a:rPr>
                <a:t>Low upfront cost</a:t>
              </a:r>
            </a:p>
            <a:p>
              <a:pPr marL="285750" indent="-285750">
                <a:buFont typeface="Arial,Sans-Serif"/>
                <a:buChar char="•"/>
              </a:pPr>
              <a:r>
                <a:rPr lang="en-US" sz="2000">
                  <a:latin typeface="Sitka Text"/>
                  <a:ea typeface="+mn-lt"/>
                  <a:cs typeface="+mn-lt"/>
                </a:rPr>
                <a:t>Provision to scale</a:t>
              </a:r>
            </a:p>
            <a:p>
              <a:pPr marL="285750" indent="-285750">
                <a:buFont typeface="Arial,Sans-Serif"/>
                <a:buChar char="•"/>
              </a:pPr>
              <a:r>
                <a:rPr lang="en-US" sz="2000">
                  <a:latin typeface="Sitka Text"/>
                  <a:ea typeface="+mn-lt"/>
                  <a:cs typeface="+mn-lt"/>
                </a:rPr>
                <a:t>Ease of implementation &amp; maintenance</a:t>
              </a:r>
            </a:p>
          </p:txBody>
        </p:sp>
        <p:sp>
          <p:nvSpPr>
            <p:cNvPr id="42" name="Rectangle: Rounded Corners 41">
              <a:extLst>
                <a:ext uri="{FF2B5EF4-FFF2-40B4-BE49-F238E27FC236}">
                  <a16:creationId xmlns:a16="http://schemas.microsoft.com/office/drawing/2014/main" id="{04240A24-7775-5139-CF8C-0E1F11AAA831}"/>
                </a:ext>
              </a:extLst>
            </p:cNvPr>
            <p:cNvSpPr/>
            <p:nvPr/>
          </p:nvSpPr>
          <p:spPr>
            <a:xfrm>
              <a:off x="7926159" y="2222466"/>
              <a:ext cx="3547054" cy="1632857"/>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marL="342900" indent="-342900">
                <a:buChar char="•"/>
              </a:pPr>
              <a:r>
                <a:rPr lang="en-US" sz="2000" b="0" i="0" baseline="0">
                  <a:solidFill>
                    <a:srgbClr val="000000"/>
                  </a:solidFill>
                  <a:latin typeface="Sitka Text"/>
                  <a:ea typeface="Arial"/>
                  <a:cs typeface="Arial"/>
                </a:rPr>
                <a:t>Lack of </a:t>
              </a:r>
              <a:r>
                <a:rPr lang="en-US" sz="2000">
                  <a:solidFill>
                    <a:srgbClr val="000000"/>
                  </a:solidFill>
                  <a:latin typeface="Sitka Text"/>
                  <a:ea typeface="Arial"/>
                  <a:cs typeface="Arial"/>
                </a:rPr>
                <a:t>data control</a:t>
              </a:r>
              <a:r>
                <a:rPr lang="en-US" sz="2000" b="0" i="0">
                  <a:solidFill>
                    <a:srgbClr val="000000"/>
                  </a:solidFill>
                  <a:latin typeface="Sitka Text"/>
                  <a:ea typeface="Arial"/>
                  <a:cs typeface="Arial"/>
                </a:rPr>
                <a:t>​</a:t>
              </a:r>
            </a:p>
            <a:p>
              <a:pPr marL="342900" lvl="0" indent="-342900" algn="l" rtl="0">
                <a:buChar char="•"/>
              </a:pPr>
              <a:r>
                <a:rPr lang="en-US" sz="2000" b="0" i="0" baseline="0">
                  <a:solidFill>
                    <a:srgbClr val="000000"/>
                  </a:solidFill>
                  <a:latin typeface="Sitka Text"/>
                  <a:ea typeface="Arial"/>
                  <a:cs typeface="Arial"/>
                </a:rPr>
                <a:t>Limited customization</a:t>
              </a:r>
              <a:r>
                <a:rPr lang="en-US" sz="2000" b="0" i="0">
                  <a:solidFill>
                    <a:srgbClr val="000000"/>
                  </a:solidFill>
                  <a:latin typeface="Sitka Text"/>
                  <a:ea typeface="Arial"/>
                  <a:cs typeface="Arial"/>
                </a:rPr>
                <a:t>​</a:t>
              </a:r>
              <a:endParaRPr lang="en-US" sz="2000"/>
            </a:p>
          </p:txBody>
        </p:sp>
        <p:grpSp>
          <p:nvGrpSpPr>
            <p:cNvPr id="11" name="Group 10">
              <a:extLst>
                <a:ext uri="{FF2B5EF4-FFF2-40B4-BE49-F238E27FC236}">
                  <a16:creationId xmlns:a16="http://schemas.microsoft.com/office/drawing/2014/main" id="{BA5CFD9D-1BF0-4189-9E29-9E6FB239E38B}"/>
                </a:ext>
              </a:extLst>
            </p:cNvPr>
            <p:cNvGrpSpPr/>
            <p:nvPr/>
          </p:nvGrpSpPr>
          <p:grpSpPr>
            <a:xfrm>
              <a:off x="284408" y="2312142"/>
              <a:ext cx="1508974" cy="1443260"/>
              <a:chOff x="182450" y="2172621"/>
              <a:chExt cx="1508974" cy="1443260"/>
            </a:xfrm>
          </p:grpSpPr>
          <p:pic>
            <p:nvPicPr>
              <p:cNvPr id="23" name="Graphic 22" descr="Cloud Computing outline">
                <a:extLst>
                  <a:ext uri="{FF2B5EF4-FFF2-40B4-BE49-F238E27FC236}">
                    <a16:creationId xmlns:a16="http://schemas.microsoft.com/office/drawing/2014/main" id="{663323DD-0F33-1B69-0F6C-EE24704F23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853" y="2172621"/>
                <a:ext cx="1098095" cy="1104900"/>
              </a:xfrm>
              <a:prstGeom prst="rect">
                <a:avLst/>
              </a:prstGeom>
            </p:spPr>
          </p:pic>
          <p:sp>
            <p:nvSpPr>
              <p:cNvPr id="3" name="TextBox 2">
                <a:extLst>
                  <a:ext uri="{FF2B5EF4-FFF2-40B4-BE49-F238E27FC236}">
                    <a16:creationId xmlns:a16="http://schemas.microsoft.com/office/drawing/2014/main" id="{D642C0C9-CD62-12F9-4244-5283765F42E4}"/>
                  </a:ext>
                </a:extLst>
              </p:cNvPr>
              <p:cNvSpPr txBox="1"/>
              <p:nvPr/>
            </p:nvSpPr>
            <p:spPr>
              <a:xfrm>
                <a:off x="182450" y="3246549"/>
                <a:ext cx="1508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Sitka Heading"/>
                    <a:cs typeface="Calibri"/>
                  </a:rPr>
                  <a:t>Cloud-Based</a:t>
                </a:r>
                <a:endParaRPr lang="en-US" b="1">
                  <a:latin typeface="Sitka Heading"/>
                </a:endParaRPr>
              </a:p>
            </p:txBody>
          </p:sp>
        </p:grpSp>
      </p:grpSp>
      <p:grpSp>
        <p:nvGrpSpPr>
          <p:cNvPr id="6" name="Group 5">
            <a:extLst>
              <a:ext uri="{FF2B5EF4-FFF2-40B4-BE49-F238E27FC236}">
                <a16:creationId xmlns:a16="http://schemas.microsoft.com/office/drawing/2014/main" id="{1BDCC009-E1E2-0D04-C94A-02EB8B5D9E18}"/>
              </a:ext>
            </a:extLst>
          </p:cNvPr>
          <p:cNvGrpSpPr/>
          <p:nvPr/>
        </p:nvGrpSpPr>
        <p:grpSpPr>
          <a:xfrm>
            <a:off x="289774" y="2354572"/>
            <a:ext cx="11188805" cy="1868588"/>
            <a:chOff x="284408" y="4157615"/>
            <a:chExt cx="11188805" cy="1868588"/>
          </a:xfrm>
        </p:grpSpPr>
        <p:grpSp>
          <p:nvGrpSpPr>
            <p:cNvPr id="39" name="Group 38">
              <a:extLst>
                <a:ext uri="{FF2B5EF4-FFF2-40B4-BE49-F238E27FC236}">
                  <a16:creationId xmlns:a16="http://schemas.microsoft.com/office/drawing/2014/main" id="{A9E6D52F-0125-9BF9-36E6-39CD263C6857}"/>
                </a:ext>
              </a:extLst>
            </p:cNvPr>
            <p:cNvGrpSpPr/>
            <p:nvPr/>
          </p:nvGrpSpPr>
          <p:grpSpPr>
            <a:xfrm>
              <a:off x="1800967" y="4219203"/>
              <a:ext cx="1876683" cy="1807000"/>
              <a:chOff x="1999516" y="3588580"/>
              <a:chExt cx="1876683" cy="1807000"/>
            </a:xfrm>
          </p:grpSpPr>
          <p:pic>
            <p:nvPicPr>
              <p:cNvPr id="5" name="Picture 4" descr="A black and green text with green bubbles&#10;&#10;Description automatically generated">
                <a:extLst>
                  <a:ext uri="{FF2B5EF4-FFF2-40B4-BE49-F238E27FC236}">
                    <a16:creationId xmlns:a16="http://schemas.microsoft.com/office/drawing/2014/main" id="{11AF5C86-9A9A-8E5B-5020-69A39A33FA0E}"/>
                  </a:ext>
                </a:extLst>
              </p:cNvPr>
              <p:cNvPicPr>
                <a:picLocks noChangeAspect="1"/>
              </p:cNvPicPr>
              <p:nvPr/>
            </p:nvPicPr>
            <p:blipFill>
              <a:blip r:embed="rId7"/>
              <a:stretch>
                <a:fillRect/>
              </a:stretch>
            </p:blipFill>
            <p:spPr>
              <a:xfrm>
                <a:off x="2346138" y="3723355"/>
                <a:ext cx="1319343" cy="1319343"/>
              </a:xfrm>
              <a:prstGeom prst="rect">
                <a:avLst/>
              </a:prstGeom>
            </p:spPr>
          </p:pic>
          <p:pic>
            <p:nvPicPr>
              <p:cNvPr id="7" name="Graphic 3">
                <a:extLst>
                  <a:ext uri="{FF2B5EF4-FFF2-40B4-BE49-F238E27FC236}">
                    <a16:creationId xmlns:a16="http://schemas.microsoft.com/office/drawing/2014/main" id="{6E6E92CD-7ABE-AB4B-8EBF-560F6BC83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1594" y="3588580"/>
                <a:ext cx="1282014" cy="291931"/>
              </a:xfrm>
              <a:prstGeom prst="rect">
                <a:avLst/>
              </a:prstGeom>
            </p:spPr>
          </p:pic>
          <p:pic>
            <p:nvPicPr>
              <p:cNvPr id="13" name="Content Placeholder 4">
                <a:extLst>
                  <a:ext uri="{FF2B5EF4-FFF2-40B4-BE49-F238E27FC236}">
                    <a16:creationId xmlns:a16="http://schemas.microsoft.com/office/drawing/2014/main" id="{DF1F4274-0B36-E169-DB6F-29951FC85503}"/>
                  </a:ext>
                </a:extLst>
              </p:cNvPr>
              <p:cNvPicPr>
                <a:picLocks noGrp="1" noChangeAspect="1"/>
              </p:cNvPicPr>
              <p:nvPr/>
            </p:nvPicPr>
            <p:blipFill>
              <a:blip r:embed="rId10">
                <a:extLst>
                  <a:ext uri="{96DAC541-7B7A-43D3-8B79-37D633B846F1}">
                    <asvg:svgBlip xmlns:asvg="http://schemas.microsoft.com/office/drawing/2016/SVG/main" r:embed="rId11"/>
                  </a:ext>
                </a:extLst>
              </a:blip>
              <a:stretch>
                <a:fillRect/>
              </a:stretch>
            </p:blipFill>
            <p:spPr>
              <a:xfrm>
                <a:off x="1999516" y="4561498"/>
                <a:ext cx="1876683" cy="834082"/>
              </a:xfrm>
              <a:prstGeom prst="rect">
                <a:avLst/>
              </a:prstGeom>
            </p:spPr>
          </p:pic>
        </p:grpSp>
        <p:sp>
          <p:nvSpPr>
            <p:cNvPr id="43" name="Rectangle: Rounded Corners 42">
              <a:extLst>
                <a:ext uri="{FF2B5EF4-FFF2-40B4-BE49-F238E27FC236}">
                  <a16:creationId xmlns:a16="http://schemas.microsoft.com/office/drawing/2014/main" id="{96647765-3344-6969-EF9F-73749791FC59}"/>
                </a:ext>
              </a:extLst>
            </p:cNvPr>
            <p:cNvSpPr/>
            <p:nvPr/>
          </p:nvSpPr>
          <p:spPr>
            <a:xfrm>
              <a:off x="4068239" y="4157615"/>
              <a:ext cx="3627171" cy="1747883"/>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marL="285750" indent="-285750">
                <a:buFont typeface="Arial,Sans-Serif"/>
                <a:buChar char="•"/>
              </a:pPr>
              <a:r>
                <a:rPr lang="en-US" sz="2000">
                  <a:latin typeface="Sitka Text"/>
                  <a:ea typeface="+mn-lt"/>
                  <a:cs typeface="+mn-lt"/>
                </a:rPr>
                <a:t>Customization</a:t>
              </a:r>
            </a:p>
            <a:p>
              <a:pPr marL="285750" indent="-285750">
                <a:buFont typeface="Arial,Sans-Serif"/>
                <a:buChar char="•"/>
              </a:pPr>
              <a:r>
                <a:rPr lang="en-US" sz="2000">
                  <a:latin typeface="Sitka Text"/>
                  <a:ea typeface="+mn-lt"/>
                  <a:cs typeface="+mn-lt"/>
                </a:rPr>
                <a:t>Data security</a:t>
              </a:r>
            </a:p>
            <a:p>
              <a:pPr marL="285750" indent="-285750">
                <a:buFont typeface="Arial,Sans-Serif"/>
                <a:buChar char="•"/>
              </a:pPr>
              <a:r>
                <a:rPr lang="en-US" sz="2000">
                  <a:latin typeface="Sitka Text"/>
                  <a:ea typeface="+mn-lt"/>
                  <a:cs typeface="+mn-lt"/>
                </a:rPr>
                <a:t>No monthly subscription fee</a:t>
              </a:r>
              <a:endParaRPr lang="en-US" sz="2000">
                <a:latin typeface="Calibri" panose="020F0502020204030204"/>
                <a:cs typeface="Calibri" panose="020F0502020204030204"/>
              </a:endParaRPr>
            </a:p>
          </p:txBody>
        </p:sp>
        <p:sp>
          <p:nvSpPr>
            <p:cNvPr id="44" name="Rectangle: Rounded Corners 43">
              <a:extLst>
                <a:ext uri="{FF2B5EF4-FFF2-40B4-BE49-F238E27FC236}">
                  <a16:creationId xmlns:a16="http://schemas.microsoft.com/office/drawing/2014/main" id="{DD61AB5A-FA1F-045B-D89D-E2E7BD559EB3}"/>
                </a:ext>
              </a:extLst>
            </p:cNvPr>
            <p:cNvSpPr/>
            <p:nvPr/>
          </p:nvSpPr>
          <p:spPr>
            <a:xfrm>
              <a:off x="7926159" y="4158417"/>
              <a:ext cx="3547054" cy="174708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marL="285750" indent="-285750">
                <a:buFont typeface="Arial,Sans-Serif"/>
                <a:buChar char="•"/>
              </a:pPr>
              <a:r>
                <a:rPr lang="en-US" sz="2000">
                  <a:latin typeface="Sitka Text"/>
                  <a:cs typeface="Arial"/>
                </a:rPr>
                <a:t>High initial expense</a:t>
              </a:r>
            </a:p>
            <a:p>
              <a:pPr marL="285750" indent="-285750">
                <a:buFont typeface="Arial,Sans-Serif"/>
                <a:buChar char="•"/>
              </a:pPr>
              <a:r>
                <a:rPr lang="en-US" sz="2000">
                  <a:latin typeface="Sitka Text"/>
                  <a:cs typeface="Arial"/>
                </a:rPr>
                <a:t>In-house maintenance</a:t>
              </a:r>
            </a:p>
            <a:p>
              <a:pPr marL="285750" indent="-285750">
                <a:buFont typeface="Arial,Sans-Serif"/>
                <a:buChar char="•"/>
              </a:pPr>
              <a:r>
                <a:rPr lang="en-US" sz="2000">
                  <a:latin typeface="Sitka Text"/>
                  <a:cs typeface="Arial"/>
                </a:rPr>
                <a:t>Limited scalability</a:t>
              </a:r>
            </a:p>
          </p:txBody>
        </p:sp>
        <p:grpSp>
          <p:nvGrpSpPr>
            <p:cNvPr id="16" name="Group 15">
              <a:extLst>
                <a:ext uri="{FF2B5EF4-FFF2-40B4-BE49-F238E27FC236}">
                  <a16:creationId xmlns:a16="http://schemas.microsoft.com/office/drawing/2014/main" id="{835CAE51-AA69-1A56-875A-EA79774489AB}"/>
                </a:ext>
              </a:extLst>
            </p:cNvPr>
            <p:cNvGrpSpPr/>
            <p:nvPr/>
          </p:nvGrpSpPr>
          <p:grpSpPr>
            <a:xfrm>
              <a:off x="284408" y="4384259"/>
              <a:ext cx="1369454" cy="1288670"/>
              <a:chOff x="354169" y="4341329"/>
              <a:chExt cx="1369454" cy="1288670"/>
            </a:xfrm>
          </p:grpSpPr>
          <p:pic>
            <p:nvPicPr>
              <p:cNvPr id="35" name="Graphic 34" descr="Server outline">
                <a:extLst>
                  <a:ext uri="{FF2B5EF4-FFF2-40B4-BE49-F238E27FC236}">
                    <a16:creationId xmlns:a16="http://schemas.microsoft.com/office/drawing/2014/main" id="{E620CCB3-DED9-7087-6DD8-01F63BA1E5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3651" y="4341329"/>
                <a:ext cx="914400" cy="914400"/>
              </a:xfrm>
              <a:prstGeom prst="rect">
                <a:avLst/>
              </a:prstGeom>
            </p:spPr>
          </p:pic>
          <p:sp>
            <p:nvSpPr>
              <p:cNvPr id="15" name="TextBox 14">
                <a:extLst>
                  <a:ext uri="{FF2B5EF4-FFF2-40B4-BE49-F238E27FC236}">
                    <a16:creationId xmlns:a16="http://schemas.microsoft.com/office/drawing/2014/main" id="{4CDC8D71-5B46-14DF-4C0F-5B11ADED63A1}"/>
                  </a:ext>
                </a:extLst>
              </p:cNvPr>
              <p:cNvSpPr txBox="1"/>
              <p:nvPr/>
            </p:nvSpPr>
            <p:spPr>
              <a:xfrm>
                <a:off x="354169" y="5253507"/>
                <a:ext cx="1369454" cy="3764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Sitka Heading"/>
                    <a:cs typeface="Calibri"/>
                  </a:rPr>
                  <a:t>On-Premise</a:t>
                </a:r>
                <a:endParaRPr lang="en-US" b="1">
                  <a:latin typeface="Sitka Heading"/>
                </a:endParaRPr>
              </a:p>
            </p:txBody>
          </p:sp>
        </p:grpSp>
      </p:grpSp>
      <p:sp>
        <p:nvSpPr>
          <p:cNvPr id="20" name="Slide Number Placeholder 19">
            <a:extLst>
              <a:ext uri="{FF2B5EF4-FFF2-40B4-BE49-F238E27FC236}">
                <a16:creationId xmlns:a16="http://schemas.microsoft.com/office/drawing/2014/main" id="{EFB29DBC-492D-87B9-7A25-C6A3C7EAD769}"/>
              </a:ext>
            </a:extLst>
          </p:cNvPr>
          <p:cNvSpPr>
            <a:spLocks noGrp="1"/>
          </p:cNvSpPr>
          <p:nvPr>
            <p:ph type="sldNum" sz="quarter" idx="12"/>
          </p:nvPr>
        </p:nvSpPr>
        <p:spPr/>
        <p:txBody>
          <a:bodyPr/>
          <a:lstStyle/>
          <a:p>
            <a:fld id="{330EA680-D336-4FF7-8B7A-9848BB0A1C32}" type="slidenum">
              <a:rPr lang="en-GB" smtClean="0"/>
              <a:t>13</a:t>
            </a:fld>
            <a:endParaRPr lang="en-US"/>
          </a:p>
        </p:txBody>
      </p:sp>
      <p:grpSp>
        <p:nvGrpSpPr>
          <p:cNvPr id="48" name="Group 47">
            <a:extLst>
              <a:ext uri="{FF2B5EF4-FFF2-40B4-BE49-F238E27FC236}">
                <a16:creationId xmlns:a16="http://schemas.microsoft.com/office/drawing/2014/main" id="{4BBF8672-40DD-FC18-3345-B53B7DBBE7FD}"/>
              </a:ext>
            </a:extLst>
          </p:cNvPr>
          <p:cNvGrpSpPr/>
          <p:nvPr/>
        </p:nvGrpSpPr>
        <p:grpSpPr>
          <a:xfrm>
            <a:off x="1128300" y="6428647"/>
            <a:ext cx="5093819" cy="374295"/>
            <a:chOff x="862205" y="6404456"/>
            <a:chExt cx="5093819" cy="374295"/>
          </a:xfrm>
        </p:grpSpPr>
        <p:cxnSp>
          <p:nvCxnSpPr>
            <p:cNvPr id="34" name="Straight Connector 33">
              <a:extLst>
                <a:ext uri="{FF2B5EF4-FFF2-40B4-BE49-F238E27FC236}">
                  <a16:creationId xmlns:a16="http://schemas.microsoft.com/office/drawing/2014/main" id="{FAE9A675-3743-3760-70ED-DBD9D58928F2}"/>
                </a:ext>
              </a:extLst>
            </p:cNvPr>
            <p:cNvCxnSpPr>
              <a:cxnSpLocks/>
              <a:endCxn id="27" idx="0"/>
            </p:cNvCxnSpPr>
            <p:nvPr/>
          </p:nvCxnSpPr>
          <p:spPr>
            <a:xfrm flipV="1">
              <a:off x="909614" y="6482437"/>
              <a:ext cx="4302498" cy="13623"/>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41D7BE3-12B7-5971-2B36-6F4951CE8F34}"/>
                </a:ext>
              </a:extLst>
            </p:cNvPr>
            <p:cNvSpPr/>
            <p:nvPr/>
          </p:nvSpPr>
          <p:spPr>
            <a:xfrm rot="16200000">
              <a:off x="862205" y="640778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8" name="Oval 37">
              <a:extLst>
                <a:ext uri="{FF2B5EF4-FFF2-40B4-BE49-F238E27FC236}">
                  <a16:creationId xmlns:a16="http://schemas.microsoft.com/office/drawing/2014/main" id="{35C6372B-2161-8D66-87BC-0D4D9C66D3CF}"/>
                </a:ext>
              </a:extLst>
            </p:cNvPr>
            <p:cNvSpPr/>
            <p:nvPr/>
          </p:nvSpPr>
          <p:spPr>
            <a:xfrm rot="16200000">
              <a:off x="2345294" y="640445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5" name="Oval 44">
              <a:extLst>
                <a:ext uri="{FF2B5EF4-FFF2-40B4-BE49-F238E27FC236}">
                  <a16:creationId xmlns:a16="http://schemas.microsoft.com/office/drawing/2014/main" id="{9377E74A-FEE2-8B5D-DD76-3B7B450AC54F}"/>
                </a:ext>
              </a:extLst>
            </p:cNvPr>
            <p:cNvSpPr/>
            <p:nvPr/>
          </p:nvSpPr>
          <p:spPr>
            <a:xfrm rot="16200000">
              <a:off x="3739713" y="640778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6" name="Oval 45">
              <a:extLst>
                <a:ext uri="{FF2B5EF4-FFF2-40B4-BE49-F238E27FC236}">
                  <a16:creationId xmlns:a16="http://schemas.microsoft.com/office/drawing/2014/main" id="{0B315896-D282-4C33-F6C1-490CA47C8248}"/>
                </a:ext>
              </a:extLst>
            </p:cNvPr>
            <p:cNvSpPr/>
            <p:nvPr/>
          </p:nvSpPr>
          <p:spPr>
            <a:xfrm rot="16200000">
              <a:off x="5212112" y="6404456"/>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7" name="TextBox 46">
              <a:extLst>
                <a:ext uri="{FF2B5EF4-FFF2-40B4-BE49-F238E27FC236}">
                  <a16:creationId xmlns:a16="http://schemas.microsoft.com/office/drawing/2014/main" id="{641FEDFE-7CC4-87D5-0B37-BD76299F6A14}"/>
                </a:ext>
              </a:extLst>
            </p:cNvPr>
            <p:cNvSpPr txBox="1"/>
            <p:nvPr/>
          </p:nvSpPr>
          <p:spPr>
            <a:xfrm>
              <a:off x="4624162" y="6520924"/>
              <a:ext cx="1331862" cy="2578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Technology Overview</a:t>
              </a:r>
              <a:endParaRPr lang="en-US" sz="900"/>
            </a:p>
          </p:txBody>
        </p:sp>
      </p:grpSp>
      <p:sp>
        <p:nvSpPr>
          <p:cNvPr id="4" name="Oval 3">
            <a:extLst>
              <a:ext uri="{FF2B5EF4-FFF2-40B4-BE49-F238E27FC236}">
                <a16:creationId xmlns:a16="http://schemas.microsoft.com/office/drawing/2014/main" id="{A3B92305-155B-D17A-2C5A-C023A2FD6868}"/>
              </a:ext>
            </a:extLst>
          </p:cNvPr>
          <p:cNvSpPr/>
          <p:nvPr/>
        </p:nvSpPr>
        <p:spPr>
          <a:xfrm>
            <a:off x="1753680" y="1486022"/>
            <a:ext cx="2122713" cy="557894"/>
          </a:xfrm>
          <a:prstGeom prst="ellipse">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b="1">
                <a:solidFill>
                  <a:schemeClr val="accent2">
                    <a:lumMod val="75000"/>
                  </a:schemeClr>
                </a:solidFill>
                <a:latin typeface="Sitka Text"/>
                <a:cs typeface="Calibri"/>
              </a:rPr>
              <a:t>Key Players</a:t>
            </a:r>
            <a:endParaRPr lang="en-US" b="1">
              <a:solidFill>
                <a:schemeClr val="accent2">
                  <a:lumMod val="75000"/>
                </a:schemeClr>
              </a:solidFill>
              <a:latin typeface="Calibri" panose="020F0502020204030204"/>
              <a:cs typeface="Calibri" panose="020F0502020204030204"/>
            </a:endParaRPr>
          </a:p>
        </p:txBody>
      </p:sp>
    </p:spTree>
    <p:extLst>
      <p:ext uri="{BB962C8B-B14F-4D97-AF65-F5344CB8AC3E}">
        <p14:creationId xmlns:p14="http://schemas.microsoft.com/office/powerpoint/2010/main" val="370259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66610-C9E9-486F-645A-E8FAACE5D64D}"/>
              </a:ext>
            </a:extLst>
          </p:cNvPr>
          <p:cNvSpPr>
            <a:spLocks noGrp="1"/>
          </p:cNvSpPr>
          <p:nvPr>
            <p:ph type="title"/>
          </p:nvPr>
        </p:nvSpPr>
        <p:spPr>
          <a:xfrm>
            <a:off x="849164" y="189701"/>
            <a:ext cx="9097311" cy="1343745"/>
          </a:xfrm>
        </p:spPr>
        <p:txBody>
          <a:bodyPr>
            <a:normAutofit/>
          </a:bodyPr>
          <a:lstStyle/>
          <a:p>
            <a:r>
              <a:rPr lang="en-US" sz="3200">
                <a:latin typeface="Sitka Heading"/>
                <a:cs typeface="Calibri Light"/>
              </a:rPr>
              <a:t>LLM chatbots are ideal for answering problem-specific questions     </a:t>
            </a:r>
            <a:endParaRPr lang="en-US" sz="3200">
              <a:latin typeface="Sitka Heading"/>
            </a:endParaRPr>
          </a:p>
        </p:txBody>
      </p:sp>
      <p:grpSp>
        <p:nvGrpSpPr>
          <p:cNvPr id="34" name="Group 33">
            <a:extLst>
              <a:ext uri="{FF2B5EF4-FFF2-40B4-BE49-F238E27FC236}">
                <a16:creationId xmlns:a16="http://schemas.microsoft.com/office/drawing/2014/main" id="{167806A3-51BD-BFF6-DE70-FC52CE2CA080}"/>
              </a:ext>
            </a:extLst>
          </p:cNvPr>
          <p:cNvGrpSpPr/>
          <p:nvPr/>
        </p:nvGrpSpPr>
        <p:grpSpPr>
          <a:xfrm rot="4439350">
            <a:off x="10514817" y="-548826"/>
            <a:ext cx="2210578" cy="2419013"/>
            <a:chOff x="10514817" y="-548826"/>
            <a:chExt cx="2210578" cy="2419013"/>
          </a:xfrm>
        </p:grpSpPr>
        <p:sp>
          <p:nvSpPr>
            <p:cNvPr id="37" name="Graphic 4">
              <a:extLst>
                <a:ext uri="{FF2B5EF4-FFF2-40B4-BE49-F238E27FC236}">
                  <a16:creationId xmlns:a16="http://schemas.microsoft.com/office/drawing/2014/main" id="{ED351EE4-4032-B4A0-B065-41466338FFD7}"/>
                </a:ext>
              </a:extLst>
            </p:cNvPr>
            <p:cNvSpPr/>
            <p:nvPr/>
          </p:nvSpPr>
          <p:spPr>
            <a:xfrm rot="2476041">
              <a:off x="10692561" y="-340391"/>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Graphic 4">
              <a:extLst>
                <a:ext uri="{FF2B5EF4-FFF2-40B4-BE49-F238E27FC236}">
                  <a16:creationId xmlns:a16="http://schemas.microsoft.com/office/drawing/2014/main" id="{CF16FE4D-CE0A-9B93-7B02-2608B53B95F4}"/>
                </a:ext>
              </a:extLst>
            </p:cNvPr>
            <p:cNvSpPr/>
            <p:nvPr/>
          </p:nvSpPr>
          <p:spPr>
            <a:xfrm rot="15002268" flipH="1">
              <a:off x="10994138" y="-1028147"/>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5" name="Freeform: Shape 34">
            <a:extLst>
              <a:ext uri="{FF2B5EF4-FFF2-40B4-BE49-F238E27FC236}">
                <a16:creationId xmlns:a16="http://schemas.microsoft.com/office/drawing/2014/main" id="{F5DBB201-DEDB-8425-0718-7A807CF5D270}"/>
              </a:ext>
            </a:extLst>
          </p:cNvPr>
          <p:cNvSpPr/>
          <p:nvPr/>
        </p:nvSpPr>
        <p:spPr>
          <a:xfrm rot="10680000">
            <a:off x="-498334" y="4968437"/>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 name="TextBox 2">
            <a:extLst>
              <a:ext uri="{FF2B5EF4-FFF2-40B4-BE49-F238E27FC236}">
                <a16:creationId xmlns:a16="http://schemas.microsoft.com/office/drawing/2014/main" id="{667D5A89-A550-CCB1-2464-7C6A9AF5CC7A}"/>
              </a:ext>
            </a:extLst>
          </p:cNvPr>
          <p:cNvSpPr txBox="1"/>
          <p:nvPr/>
        </p:nvSpPr>
        <p:spPr>
          <a:xfrm>
            <a:off x="5872985" y="1462840"/>
            <a:ext cx="5618602" cy="600164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Font typeface="Arial"/>
              <a:buChar char="•"/>
            </a:pPr>
            <a:r>
              <a:rPr lang="en-US" sz="2300" b="1">
                <a:latin typeface="Sitka Text"/>
                <a:cs typeface="Calibri"/>
              </a:rPr>
              <a:t>Large Language Models</a:t>
            </a:r>
            <a:r>
              <a:rPr lang="en-US" sz="2300">
                <a:latin typeface="Sitka Text"/>
                <a:cs typeface="Calibri"/>
              </a:rPr>
              <a:t> (LLMs): AI models trained to learn from large volumes of data</a:t>
            </a:r>
            <a:endParaRPr lang="en-US" sz="2300">
              <a:cs typeface="Calibri"/>
            </a:endParaRPr>
          </a:p>
          <a:p>
            <a:endParaRPr lang="en-US" sz="2300">
              <a:latin typeface="Sitka Text"/>
              <a:cs typeface="Calibri"/>
            </a:endParaRPr>
          </a:p>
          <a:p>
            <a:pPr marL="342900" indent="-342900">
              <a:buFont typeface="Arial"/>
              <a:buChar char="•"/>
            </a:pPr>
            <a:r>
              <a:rPr lang="en-US" sz="2300">
                <a:latin typeface="Sitka Text"/>
                <a:cs typeface="Calibri"/>
              </a:rPr>
              <a:t>Designed for processing and generating natural language</a:t>
            </a:r>
          </a:p>
          <a:p>
            <a:endParaRPr lang="en-US" sz="2300">
              <a:latin typeface="Sitka Text"/>
              <a:cs typeface="Calibri"/>
            </a:endParaRPr>
          </a:p>
          <a:p>
            <a:pPr marL="342900" indent="-342900">
              <a:buFont typeface="Arial"/>
              <a:buChar char="•"/>
            </a:pPr>
            <a:r>
              <a:rPr lang="en-US" sz="2300">
                <a:latin typeface="Sitka Text"/>
                <a:cs typeface="Calibri"/>
              </a:rPr>
              <a:t>Mimics human-like conversations</a:t>
            </a:r>
          </a:p>
          <a:p>
            <a:endParaRPr lang="en-US" sz="2300">
              <a:latin typeface="Sitka Text"/>
              <a:cs typeface="Calibri"/>
            </a:endParaRPr>
          </a:p>
          <a:p>
            <a:pPr marL="342900" indent="-342900">
              <a:buFont typeface="Arial"/>
              <a:buChar char="•"/>
            </a:pPr>
            <a:r>
              <a:rPr lang="en-US" sz="2300">
                <a:latin typeface="Sitka Text"/>
                <a:cs typeface="Calibri"/>
              </a:rPr>
              <a:t>Provides customized answers to questions </a:t>
            </a:r>
          </a:p>
          <a:p>
            <a:pPr marL="342900" indent="-342900">
              <a:buFont typeface="Arial"/>
              <a:buChar char="•"/>
            </a:pPr>
            <a:endParaRPr lang="en-US" sz="2300">
              <a:latin typeface="Sitka Text"/>
              <a:cs typeface="Calibri"/>
            </a:endParaRPr>
          </a:p>
          <a:p>
            <a:pPr marL="342900" indent="-342900">
              <a:buFont typeface="Arial"/>
              <a:buChar char="•"/>
            </a:pPr>
            <a:r>
              <a:rPr lang="en-US" sz="2300">
                <a:latin typeface="Sitka Text"/>
                <a:cs typeface="Calibri"/>
              </a:rPr>
              <a:t>Available 24/7</a:t>
            </a:r>
            <a:endParaRPr lang="en-US" sz="2300">
              <a:cs typeface="Calibri" panose="020F0502020204030204"/>
            </a:endParaRPr>
          </a:p>
          <a:p>
            <a:pPr marL="342900" indent="-342900">
              <a:buFont typeface="Arial"/>
              <a:buChar char="•"/>
            </a:pPr>
            <a:endParaRPr lang="en-US" sz="2400">
              <a:latin typeface="Sitka Text"/>
              <a:cs typeface="Calibri"/>
            </a:endParaRPr>
          </a:p>
          <a:p>
            <a:pPr marL="342900" indent="-342900">
              <a:buFont typeface="Arial"/>
              <a:buChar char="•"/>
            </a:pPr>
            <a:endParaRPr lang="en-US" sz="2400">
              <a:latin typeface="Sitka Text"/>
              <a:cs typeface="Calibri"/>
            </a:endParaRPr>
          </a:p>
          <a:p>
            <a:pPr marL="342900" indent="-342900">
              <a:buFont typeface="Arial"/>
              <a:buChar char="•"/>
            </a:pPr>
            <a:endParaRPr lang="en-US" sz="2400">
              <a:latin typeface="Sitka Text"/>
              <a:cs typeface="Calibri"/>
            </a:endParaRPr>
          </a:p>
        </p:txBody>
      </p:sp>
      <p:pic>
        <p:nvPicPr>
          <p:cNvPr id="8" name="Picture 7" descr="A phone with chat messages on it&#10;&#10;Description automatically generated">
            <a:extLst>
              <a:ext uri="{FF2B5EF4-FFF2-40B4-BE49-F238E27FC236}">
                <a16:creationId xmlns:a16="http://schemas.microsoft.com/office/drawing/2014/main" id="{1AB6DE55-ECD0-B9E4-0B59-F038B4D03BEE}"/>
              </a:ext>
            </a:extLst>
          </p:cNvPr>
          <p:cNvPicPr>
            <a:picLocks noChangeAspect="1"/>
          </p:cNvPicPr>
          <p:nvPr/>
        </p:nvPicPr>
        <p:blipFill>
          <a:blip r:embed="rId2"/>
          <a:stretch>
            <a:fillRect/>
          </a:stretch>
        </p:blipFill>
        <p:spPr>
          <a:xfrm>
            <a:off x="1099024" y="1608267"/>
            <a:ext cx="4254317" cy="1789876"/>
          </a:xfrm>
          <a:prstGeom prst="rect">
            <a:avLst/>
          </a:prstGeom>
        </p:spPr>
      </p:pic>
      <p:cxnSp>
        <p:nvCxnSpPr>
          <p:cNvPr id="14" name="Straight Arrow Connector 13">
            <a:extLst>
              <a:ext uri="{FF2B5EF4-FFF2-40B4-BE49-F238E27FC236}">
                <a16:creationId xmlns:a16="http://schemas.microsoft.com/office/drawing/2014/main" id="{B2D8C451-4BDB-606B-0750-FD0CADE29644}"/>
              </a:ext>
            </a:extLst>
          </p:cNvPr>
          <p:cNvCxnSpPr/>
          <p:nvPr/>
        </p:nvCxnSpPr>
        <p:spPr>
          <a:xfrm flipV="1">
            <a:off x="873968" y="1374804"/>
            <a:ext cx="10439399" cy="2062"/>
          </a:xfrm>
          <a:prstGeom prst="straightConnector1">
            <a:avLst/>
          </a:prstGeom>
        </p:spPr>
        <p:style>
          <a:lnRef idx="2">
            <a:schemeClr val="dk1"/>
          </a:lnRef>
          <a:fillRef idx="0">
            <a:schemeClr val="dk1"/>
          </a:fillRef>
          <a:effectRef idx="1">
            <a:schemeClr val="dk1"/>
          </a:effectRef>
          <a:fontRef idx="minor">
            <a:schemeClr val="tx1"/>
          </a:fontRef>
        </p:style>
      </p:cxnSp>
      <p:sp>
        <p:nvSpPr>
          <p:cNvPr id="4" name="Slide Number Placeholder 3">
            <a:extLst>
              <a:ext uri="{FF2B5EF4-FFF2-40B4-BE49-F238E27FC236}">
                <a16:creationId xmlns:a16="http://schemas.microsoft.com/office/drawing/2014/main" id="{3A8CB42F-6958-2CD2-62B7-F5A75C5FA268}"/>
              </a:ext>
            </a:extLst>
          </p:cNvPr>
          <p:cNvSpPr>
            <a:spLocks noGrp="1"/>
          </p:cNvSpPr>
          <p:nvPr>
            <p:ph type="sldNum" sz="quarter" idx="12"/>
          </p:nvPr>
        </p:nvSpPr>
        <p:spPr/>
        <p:txBody>
          <a:bodyPr/>
          <a:lstStyle/>
          <a:p>
            <a:fld id="{330EA680-D336-4FF7-8B7A-9848BB0A1C32}" type="slidenum">
              <a:rPr lang="en-GB" smtClean="0"/>
              <a:t>14</a:t>
            </a:fld>
            <a:endParaRPr lang="en-US"/>
          </a:p>
        </p:txBody>
      </p:sp>
      <p:grpSp>
        <p:nvGrpSpPr>
          <p:cNvPr id="22" name="Group 21">
            <a:extLst>
              <a:ext uri="{FF2B5EF4-FFF2-40B4-BE49-F238E27FC236}">
                <a16:creationId xmlns:a16="http://schemas.microsoft.com/office/drawing/2014/main" id="{11C19922-40E0-8F11-7A56-7B35CA04FE30}"/>
              </a:ext>
            </a:extLst>
          </p:cNvPr>
          <p:cNvGrpSpPr/>
          <p:nvPr/>
        </p:nvGrpSpPr>
        <p:grpSpPr>
          <a:xfrm>
            <a:off x="1128300" y="6428647"/>
            <a:ext cx="5093819" cy="374295"/>
            <a:chOff x="862205" y="6404456"/>
            <a:chExt cx="5093819" cy="374295"/>
          </a:xfrm>
        </p:grpSpPr>
        <p:cxnSp>
          <p:nvCxnSpPr>
            <p:cNvPr id="16" name="Straight Connector 15">
              <a:extLst>
                <a:ext uri="{FF2B5EF4-FFF2-40B4-BE49-F238E27FC236}">
                  <a16:creationId xmlns:a16="http://schemas.microsoft.com/office/drawing/2014/main" id="{2712B000-5AF8-D531-9D69-6BF3A8C5621E}"/>
                </a:ext>
              </a:extLst>
            </p:cNvPr>
            <p:cNvCxnSpPr>
              <a:cxnSpLocks/>
              <a:endCxn id="27" idx="0"/>
            </p:cNvCxnSpPr>
            <p:nvPr/>
          </p:nvCxnSpPr>
          <p:spPr>
            <a:xfrm flipV="1">
              <a:off x="909614" y="6482437"/>
              <a:ext cx="4302498" cy="13623"/>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AFD0DC3-1D2D-5C22-53E9-20E76AA8E1C1}"/>
                </a:ext>
              </a:extLst>
            </p:cNvPr>
            <p:cNvSpPr/>
            <p:nvPr/>
          </p:nvSpPr>
          <p:spPr>
            <a:xfrm rot="16200000">
              <a:off x="862205" y="640778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8" name="Oval 17">
              <a:extLst>
                <a:ext uri="{FF2B5EF4-FFF2-40B4-BE49-F238E27FC236}">
                  <a16:creationId xmlns:a16="http://schemas.microsoft.com/office/drawing/2014/main" id="{8FA6FC98-6073-5312-9767-0EEFC4D9BA38}"/>
                </a:ext>
              </a:extLst>
            </p:cNvPr>
            <p:cNvSpPr/>
            <p:nvPr/>
          </p:nvSpPr>
          <p:spPr>
            <a:xfrm rot="16200000">
              <a:off x="2345294" y="640445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9" name="Oval 18">
              <a:extLst>
                <a:ext uri="{FF2B5EF4-FFF2-40B4-BE49-F238E27FC236}">
                  <a16:creationId xmlns:a16="http://schemas.microsoft.com/office/drawing/2014/main" id="{6716578C-63B5-0053-1563-A025971D4872}"/>
                </a:ext>
              </a:extLst>
            </p:cNvPr>
            <p:cNvSpPr/>
            <p:nvPr/>
          </p:nvSpPr>
          <p:spPr>
            <a:xfrm rot="16200000">
              <a:off x="3739713" y="640778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0" name="Oval 19">
              <a:extLst>
                <a:ext uri="{FF2B5EF4-FFF2-40B4-BE49-F238E27FC236}">
                  <a16:creationId xmlns:a16="http://schemas.microsoft.com/office/drawing/2014/main" id="{BD90CA74-E701-652E-064F-7D9FAF82E57F}"/>
                </a:ext>
              </a:extLst>
            </p:cNvPr>
            <p:cNvSpPr/>
            <p:nvPr/>
          </p:nvSpPr>
          <p:spPr>
            <a:xfrm rot="16200000">
              <a:off x="5212112" y="6404456"/>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1" name="TextBox 20">
              <a:extLst>
                <a:ext uri="{FF2B5EF4-FFF2-40B4-BE49-F238E27FC236}">
                  <a16:creationId xmlns:a16="http://schemas.microsoft.com/office/drawing/2014/main" id="{5698D391-38A6-03AB-E2DE-5394AF91592A}"/>
                </a:ext>
              </a:extLst>
            </p:cNvPr>
            <p:cNvSpPr txBox="1"/>
            <p:nvPr/>
          </p:nvSpPr>
          <p:spPr>
            <a:xfrm>
              <a:off x="4624162" y="6520924"/>
              <a:ext cx="1331862" cy="2578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Technology Overview</a:t>
              </a:r>
              <a:endParaRPr lang="en-US" sz="900"/>
            </a:p>
          </p:txBody>
        </p:sp>
      </p:grpSp>
      <p:pic>
        <p:nvPicPr>
          <p:cNvPr id="5" name="Picture 4" descr="A line art of icons&#10;&#10;Description automatically generated">
            <a:extLst>
              <a:ext uri="{FF2B5EF4-FFF2-40B4-BE49-F238E27FC236}">
                <a16:creationId xmlns:a16="http://schemas.microsoft.com/office/drawing/2014/main" id="{BD4716A5-2E3E-8D4F-ECA1-DBA661ABCDB3}"/>
              </a:ext>
            </a:extLst>
          </p:cNvPr>
          <p:cNvPicPr>
            <a:picLocks noChangeAspect="1"/>
          </p:cNvPicPr>
          <p:nvPr/>
        </p:nvPicPr>
        <p:blipFill>
          <a:blip r:embed="rId3"/>
          <a:stretch>
            <a:fillRect/>
          </a:stretch>
        </p:blipFill>
        <p:spPr>
          <a:xfrm>
            <a:off x="1099456" y="3559649"/>
            <a:ext cx="4250873" cy="2547217"/>
          </a:xfrm>
          <a:prstGeom prst="rect">
            <a:avLst/>
          </a:prstGeom>
        </p:spPr>
      </p:pic>
    </p:spTree>
    <p:extLst>
      <p:ext uri="{BB962C8B-B14F-4D97-AF65-F5344CB8AC3E}">
        <p14:creationId xmlns:p14="http://schemas.microsoft.com/office/powerpoint/2010/main" val="2508786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49"/>
          <p:cNvSpPr/>
          <p:nvPr/>
        </p:nvSpPr>
        <p:spPr>
          <a:xfrm rot="16200000">
            <a:off x="6909629" y="3082411"/>
            <a:ext cx="1104800" cy="1600400"/>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1" name="Google Shape;2091;p49"/>
          <p:cNvSpPr/>
          <p:nvPr/>
        </p:nvSpPr>
        <p:spPr>
          <a:xfrm rot="5400000" flipH="1">
            <a:off x="4260613" y="3082411"/>
            <a:ext cx="1104800" cy="1600400"/>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2" name="Google Shape;2092;p49"/>
          <p:cNvSpPr/>
          <p:nvPr/>
        </p:nvSpPr>
        <p:spPr>
          <a:xfrm rot="2700000" flipH="1">
            <a:off x="4142776" y="4213941"/>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3" name="Google Shape;2093;p49"/>
          <p:cNvSpPr/>
          <p:nvPr/>
        </p:nvSpPr>
        <p:spPr>
          <a:xfrm rot="18900000">
            <a:off x="6909643" y="4213941"/>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4" name="Google Shape;2094;p49"/>
          <p:cNvSpPr/>
          <p:nvPr/>
        </p:nvSpPr>
        <p:spPr>
          <a:xfrm rot="13500000" flipH="1">
            <a:off x="6909643" y="1970974"/>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5" name="Google Shape;2095;p49"/>
          <p:cNvSpPr/>
          <p:nvPr/>
        </p:nvSpPr>
        <p:spPr>
          <a:xfrm rot="8100000">
            <a:off x="4142776" y="1970974"/>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6" name="Google Shape;2096;p49"/>
          <p:cNvSpPr/>
          <p:nvPr/>
        </p:nvSpPr>
        <p:spPr>
          <a:xfrm>
            <a:off x="7580333" y="1522900"/>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098" name="Google Shape;2098;p49"/>
          <p:cNvSpPr txBox="1"/>
          <p:nvPr/>
        </p:nvSpPr>
        <p:spPr>
          <a:xfrm>
            <a:off x="7659964" y="1621884"/>
            <a:ext cx="2600200" cy="356409"/>
          </a:xfrm>
          <a:prstGeom prst="rect">
            <a:avLst/>
          </a:prstGeom>
          <a:noFill/>
          <a:ln>
            <a:noFill/>
          </a:ln>
        </p:spPr>
        <p:txBody>
          <a:bodyPr spcFirstLastPara="1" wrap="square" lIns="121900" tIns="121900" rIns="121900" bIns="121900" anchor="ctr" anchorCtr="0">
            <a:noAutofit/>
          </a:bodyPr>
          <a:lstStyle/>
          <a:p>
            <a:pPr algn="r"/>
            <a:r>
              <a:rPr lang="en" sz="1600" b="1">
                <a:solidFill>
                  <a:schemeClr val="dk1"/>
                </a:solidFill>
                <a:latin typeface="Sitka Heading" pitchFamily="2" charset="0"/>
                <a:cs typeface="Arial"/>
              </a:rPr>
              <a:t>Multimodal Integration</a:t>
            </a:r>
          </a:p>
        </p:txBody>
      </p:sp>
      <p:sp>
        <p:nvSpPr>
          <p:cNvPr id="2100" name="Google Shape;2100;p49"/>
          <p:cNvSpPr/>
          <p:nvPr/>
        </p:nvSpPr>
        <p:spPr>
          <a:xfrm>
            <a:off x="10312400" y="1427633"/>
            <a:ext cx="1270000" cy="1270000"/>
          </a:xfrm>
          <a:prstGeom prst="ellipse">
            <a:avLst/>
          </a:prstGeom>
          <a:solidFill>
            <a:schemeClr val="tx1"/>
          </a:solidFill>
          <a:ln>
            <a:noFill/>
          </a:ln>
          <a:effectLst>
            <a:outerShdw blurRad="42863" dist="19050" dir="1080000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01" name="Google Shape;2101;p49"/>
          <p:cNvSpPr/>
          <p:nvPr/>
        </p:nvSpPr>
        <p:spPr>
          <a:xfrm>
            <a:off x="10446367" y="1561467"/>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02" name="Google Shape;2102;p49"/>
          <p:cNvSpPr/>
          <p:nvPr/>
        </p:nvSpPr>
        <p:spPr>
          <a:xfrm>
            <a:off x="7580333" y="3343017"/>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03" name="Google Shape;2103;p49"/>
          <p:cNvSpPr txBox="1"/>
          <p:nvPr/>
        </p:nvSpPr>
        <p:spPr>
          <a:xfrm>
            <a:off x="8043686" y="3481672"/>
            <a:ext cx="2219200" cy="253600"/>
          </a:xfrm>
          <a:prstGeom prst="rect">
            <a:avLst/>
          </a:prstGeom>
          <a:noFill/>
          <a:ln>
            <a:noFill/>
          </a:ln>
        </p:spPr>
        <p:txBody>
          <a:bodyPr spcFirstLastPara="1" wrap="square" lIns="121900" tIns="121900" rIns="121900" bIns="121900" anchor="ctr" anchorCtr="0">
            <a:noAutofit/>
          </a:bodyPr>
          <a:lstStyle/>
          <a:p>
            <a:pPr algn="r">
              <a:buClr>
                <a:schemeClr val="dk1"/>
              </a:buClr>
              <a:buSzPts val="1100"/>
            </a:pPr>
            <a:r>
              <a:rPr lang="en" sz="1600" b="1">
                <a:solidFill>
                  <a:schemeClr val="dk1"/>
                </a:solidFill>
                <a:latin typeface="Sitka Heading" pitchFamily="2" charset="0"/>
                <a:ea typeface="Fira Sans"/>
                <a:cs typeface="Fira Sans"/>
                <a:sym typeface="Fira Sans"/>
              </a:rPr>
              <a:t>Scalability</a:t>
            </a:r>
            <a:endParaRPr lang="en-US" sz="1600" b="1">
              <a:solidFill>
                <a:schemeClr val="dk1"/>
              </a:solidFill>
              <a:latin typeface="Sitka Heading" pitchFamily="2" charset="0"/>
              <a:ea typeface="Fira Sans"/>
              <a:cs typeface="Fira Sans"/>
            </a:endParaRPr>
          </a:p>
        </p:txBody>
      </p:sp>
      <p:sp>
        <p:nvSpPr>
          <p:cNvPr id="2105" name="Google Shape;2105;p49"/>
          <p:cNvSpPr/>
          <p:nvPr/>
        </p:nvSpPr>
        <p:spPr>
          <a:xfrm>
            <a:off x="10312400" y="3247751"/>
            <a:ext cx="1270000" cy="1270000"/>
          </a:xfrm>
          <a:prstGeom prst="ellipse">
            <a:avLst/>
          </a:prstGeom>
          <a:solidFill>
            <a:srgbClr val="FF9900"/>
          </a:solidFill>
          <a:ln>
            <a:noFill/>
          </a:ln>
          <a:effectLst>
            <a:outerShdw blurRad="42863" dist="19050" dir="1080000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06" name="Google Shape;2106;p49"/>
          <p:cNvSpPr/>
          <p:nvPr/>
        </p:nvSpPr>
        <p:spPr>
          <a:xfrm>
            <a:off x="10446367" y="3381584"/>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07" name="Google Shape;2107;p49"/>
          <p:cNvSpPr/>
          <p:nvPr/>
        </p:nvSpPr>
        <p:spPr>
          <a:xfrm>
            <a:off x="7580333" y="5163133"/>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08" name="Google Shape;2108;p49"/>
          <p:cNvSpPr txBox="1"/>
          <p:nvPr/>
        </p:nvSpPr>
        <p:spPr>
          <a:xfrm>
            <a:off x="8000143" y="5260967"/>
            <a:ext cx="2219200" cy="253600"/>
          </a:xfrm>
          <a:prstGeom prst="rect">
            <a:avLst/>
          </a:prstGeom>
          <a:noFill/>
          <a:ln>
            <a:noFill/>
          </a:ln>
        </p:spPr>
        <p:txBody>
          <a:bodyPr spcFirstLastPara="1" wrap="square" lIns="121900" tIns="121900" rIns="121900" bIns="121900" anchor="ctr" anchorCtr="0">
            <a:noAutofit/>
          </a:bodyPr>
          <a:lstStyle/>
          <a:p>
            <a:pPr algn="r"/>
            <a:r>
              <a:rPr lang="en" sz="1600" b="1">
                <a:solidFill>
                  <a:schemeClr val="dk1"/>
                </a:solidFill>
                <a:latin typeface="Sitka Heading" pitchFamily="2" charset="0"/>
                <a:ea typeface="Fira Sans"/>
                <a:cs typeface="Fira Sans"/>
                <a:sym typeface="Fira Sans"/>
              </a:rPr>
              <a:t>Cost</a:t>
            </a:r>
            <a:endParaRPr lang="en-US" sz="1600" b="1">
              <a:solidFill>
                <a:schemeClr val="dk1"/>
              </a:solidFill>
              <a:latin typeface="Sitka Heading" pitchFamily="2" charset="0"/>
              <a:ea typeface="Fira Sans"/>
              <a:cs typeface="Fira Sans"/>
            </a:endParaRPr>
          </a:p>
        </p:txBody>
      </p:sp>
      <p:sp>
        <p:nvSpPr>
          <p:cNvPr id="2110" name="Google Shape;2110;p49"/>
          <p:cNvSpPr/>
          <p:nvPr/>
        </p:nvSpPr>
        <p:spPr>
          <a:xfrm>
            <a:off x="10312400" y="5067867"/>
            <a:ext cx="1270000" cy="1270000"/>
          </a:xfrm>
          <a:prstGeom prst="ellipse">
            <a:avLst/>
          </a:prstGeom>
          <a:solidFill>
            <a:schemeClr val="tx1"/>
          </a:solidFill>
          <a:ln>
            <a:noFill/>
          </a:ln>
          <a:effectLst>
            <a:outerShdw blurRad="42863" dist="19050" dir="1080000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11" name="Google Shape;2111;p49"/>
          <p:cNvSpPr/>
          <p:nvPr/>
        </p:nvSpPr>
        <p:spPr>
          <a:xfrm>
            <a:off x="10446367" y="5201700"/>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12" name="Google Shape;2112;p49"/>
          <p:cNvSpPr/>
          <p:nvPr/>
        </p:nvSpPr>
        <p:spPr>
          <a:xfrm flipH="1">
            <a:off x="800467" y="1522900"/>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13" name="Google Shape;2113;p49"/>
          <p:cNvSpPr txBox="1"/>
          <p:nvPr/>
        </p:nvSpPr>
        <p:spPr>
          <a:xfrm flipH="1">
            <a:off x="1876771" y="1664276"/>
            <a:ext cx="2219200" cy="253600"/>
          </a:xfrm>
          <a:prstGeom prst="rect">
            <a:avLst/>
          </a:prstGeom>
          <a:noFill/>
          <a:ln>
            <a:noFill/>
          </a:ln>
        </p:spPr>
        <p:txBody>
          <a:bodyPr spcFirstLastPara="1" wrap="square" lIns="121900" tIns="121900" rIns="121900" bIns="121900" anchor="ctr" anchorCtr="0">
            <a:noAutofit/>
          </a:bodyPr>
          <a:lstStyle/>
          <a:p>
            <a:r>
              <a:rPr lang="en" sz="1600" b="1">
                <a:solidFill>
                  <a:schemeClr val="dk1"/>
                </a:solidFill>
                <a:latin typeface="Sitka Heading" pitchFamily="2" charset="0"/>
                <a:ea typeface="Fira Sans"/>
                <a:cs typeface="Fira Sans"/>
                <a:sym typeface="Fira Sans"/>
              </a:rPr>
              <a:t>Data Security</a:t>
            </a:r>
            <a:endParaRPr lang="en-US" sz="1600" b="1">
              <a:solidFill>
                <a:schemeClr val="dk1"/>
              </a:solidFill>
              <a:latin typeface="Sitka Heading" pitchFamily="2" charset="0"/>
              <a:ea typeface="Fira Sans"/>
              <a:cs typeface="Fira Sans"/>
            </a:endParaRPr>
          </a:p>
        </p:txBody>
      </p:sp>
      <p:sp>
        <p:nvSpPr>
          <p:cNvPr id="2114" name="Google Shape;2114;p49"/>
          <p:cNvSpPr txBox="1"/>
          <p:nvPr/>
        </p:nvSpPr>
        <p:spPr>
          <a:xfrm flipH="1">
            <a:off x="1876771" y="1871067"/>
            <a:ext cx="2385843" cy="660414"/>
          </a:xfrm>
          <a:prstGeom prst="rect">
            <a:avLst/>
          </a:prstGeom>
          <a:noFill/>
          <a:ln>
            <a:noFill/>
          </a:ln>
        </p:spPr>
        <p:txBody>
          <a:bodyPr spcFirstLastPara="1" wrap="square" lIns="121900" tIns="121900" rIns="121900" bIns="121900" anchor="ctr" anchorCtr="0">
            <a:noAutofit/>
          </a:bodyPr>
          <a:lstStyle/>
          <a:p>
            <a:pPr>
              <a:lnSpc>
                <a:spcPct val="114999"/>
              </a:lnSpc>
            </a:pPr>
            <a:r>
              <a:rPr lang="en" sz="1200">
                <a:solidFill>
                  <a:schemeClr val="dk1"/>
                </a:solidFill>
                <a:latin typeface="Sitka Heading"/>
                <a:ea typeface="+mn-lt"/>
                <a:cs typeface="+mn-lt"/>
                <a:sym typeface="Roboto"/>
              </a:rPr>
              <a:t>Data used for training LLMs is only accessible to the customer</a:t>
            </a:r>
            <a:endParaRPr lang="en-US" sz="1200">
              <a:solidFill>
                <a:schemeClr val="dk1"/>
              </a:solidFill>
              <a:latin typeface="Sitka Heading"/>
              <a:cs typeface="Arial"/>
            </a:endParaRPr>
          </a:p>
        </p:txBody>
      </p:sp>
      <p:sp>
        <p:nvSpPr>
          <p:cNvPr id="2115" name="Google Shape;2115;p49"/>
          <p:cNvSpPr/>
          <p:nvPr/>
        </p:nvSpPr>
        <p:spPr>
          <a:xfrm flipH="1">
            <a:off x="609600" y="1427633"/>
            <a:ext cx="1270000" cy="1270000"/>
          </a:xfrm>
          <a:prstGeom prst="ellipse">
            <a:avLst/>
          </a:prstGeom>
          <a:solidFill>
            <a:srgbClr val="FF9900"/>
          </a:solidFill>
          <a:ln>
            <a:noFill/>
          </a:ln>
          <a:effectLst>
            <a:outerShdw blurRad="42863" dist="1905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16" name="Google Shape;2116;p49"/>
          <p:cNvSpPr/>
          <p:nvPr/>
        </p:nvSpPr>
        <p:spPr>
          <a:xfrm flipH="1">
            <a:off x="743633" y="1561467"/>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17" name="Google Shape;2117;p49"/>
          <p:cNvSpPr/>
          <p:nvPr/>
        </p:nvSpPr>
        <p:spPr>
          <a:xfrm flipH="1">
            <a:off x="800467" y="3343017"/>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18" name="Google Shape;2118;p49"/>
          <p:cNvSpPr txBox="1"/>
          <p:nvPr/>
        </p:nvSpPr>
        <p:spPr>
          <a:xfrm flipH="1">
            <a:off x="1909429" y="3441457"/>
            <a:ext cx="2315961" cy="301980"/>
          </a:xfrm>
          <a:prstGeom prst="rect">
            <a:avLst/>
          </a:prstGeom>
          <a:noFill/>
          <a:ln>
            <a:noFill/>
          </a:ln>
        </p:spPr>
        <p:txBody>
          <a:bodyPr spcFirstLastPara="1" wrap="square" lIns="121900" tIns="121900" rIns="121900" bIns="121900" anchor="ctr" anchorCtr="0">
            <a:noAutofit/>
          </a:bodyPr>
          <a:lstStyle/>
          <a:p>
            <a:r>
              <a:rPr lang="en" sz="1600" b="1">
                <a:solidFill>
                  <a:schemeClr val="dk1"/>
                </a:solidFill>
                <a:latin typeface="Sitka Heading" pitchFamily="2" charset="0"/>
                <a:ea typeface="Fira Sans"/>
                <a:cs typeface="Fira Sans"/>
                <a:sym typeface="Fira Sans"/>
              </a:rPr>
              <a:t>Information Retention</a:t>
            </a:r>
            <a:endParaRPr lang="en-US" sz="1600" b="1">
              <a:solidFill>
                <a:schemeClr val="dk1"/>
              </a:solidFill>
              <a:latin typeface="Sitka Heading" pitchFamily="2" charset="0"/>
              <a:ea typeface="Fira Sans"/>
              <a:cs typeface="Fira Sans"/>
            </a:endParaRPr>
          </a:p>
        </p:txBody>
      </p:sp>
      <p:sp>
        <p:nvSpPr>
          <p:cNvPr id="2120" name="Google Shape;2120;p49"/>
          <p:cNvSpPr/>
          <p:nvPr/>
        </p:nvSpPr>
        <p:spPr>
          <a:xfrm flipH="1">
            <a:off x="609600" y="3247751"/>
            <a:ext cx="1270000" cy="1270000"/>
          </a:xfrm>
          <a:prstGeom prst="ellipse">
            <a:avLst/>
          </a:prstGeom>
          <a:solidFill>
            <a:schemeClr val="tx1"/>
          </a:solidFill>
          <a:ln>
            <a:noFill/>
          </a:ln>
          <a:effectLst>
            <a:outerShdw blurRad="42863" dist="1905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21" name="Google Shape;2121;p49"/>
          <p:cNvSpPr/>
          <p:nvPr/>
        </p:nvSpPr>
        <p:spPr>
          <a:xfrm flipH="1">
            <a:off x="743633" y="3381584"/>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22" name="Google Shape;2122;p49"/>
          <p:cNvSpPr/>
          <p:nvPr/>
        </p:nvSpPr>
        <p:spPr>
          <a:xfrm flipH="1">
            <a:off x="800467" y="5163133"/>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lang="en-US" sz="2500">
              <a:latin typeface="Sitka Heading" pitchFamily="2" charset="0"/>
              <a:cs typeface="Arial"/>
            </a:endParaRPr>
          </a:p>
        </p:txBody>
      </p:sp>
      <p:sp>
        <p:nvSpPr>
          <p:cNvPr id="2123" name="Google Shape;2123;p49"/>
          <p:cNvSpPr txBox="1"/>
          <p:nvPr/>
        </p:nvSpPr>
        <p:spPr>
          <a:xfrm flipH="1">
            <a:off x="1909429" y="5260967"/>
            <a:ext cx="2219200" cy="253600"/>
          </a:xfrm>
          <a:prstGeom prst="rect">
            <a:avLst/>
          </a:prstGeom>
          <a:noFill/>
          <a:ln>
            <a:noFill/>
          </a:ln>
        </p:spPr>
        <p:txBody>
          <a:bodyPr spcFirstLastPara="1" wrap="square" lIns="121900" tIns="121900" rIns="121900" bIns="121900" anchor="ctr" anchorCtr="0">
            <a:noAutofit/>
          </a:bodyPr>
          <a:lstStyle/>
          <a:p>
            <a:r>
              <a:rPr lang="en" sz="1600" b="1">
                <a:solidFill>
                  <a:schemeClr val="dk1"/>
                </a:solidFill>
                <a:latin typeface="Sitka Heading" pitchFamily="2" charset="0"/>
                <a:ea typeface="Fira Sans"/>
                <a:cs typeface="Fira Sans"/>
                <a:sym typeface="Fira Sans"/>
              </a:rPr>
              <a:t>Learning Efficiency</a:t>
            </a:r>
            <a:endParaRPr lang="en-US" sz="1600" b="1">
              <a:solidFill>
                <a:schemeClr val="dk1"/>
              </a:solidFill>
              <a:latin typeface="Sitka Heading" pitchFamily="2" charset="0"/>
              <a:ea typeface="Fira Sans"/>
              <a:cs typeface="Fira Sans"/>
            </a:endParaRPr>
          </a:p>
        </p:txBody>
      </p:sp>
      <p:sp>
        <p:nvSpPr>
          <p:cNvPr id="2125" name="Google Shape;2125;p49"/>
          <p:cNvSpPr/>
          <p:nvPr/>
        </p:nvSpPr>
        <p:spPr>
          <a:xfrm flipH="1">
            <a:off x="609600" y="5067867"/>
            <a:ext cx="1270000" cy="1270000"/>
          </a:xfrm>
          <a:prstGeom prst="ellipse">
            <a:avLst/>
          </a:prstGeom>
          <a:solidFill>
            <a:srgbClr val="FF9900"/>
          </a:solidFill>
          <a:ln>
            <a:noFill/>
          </a:ln>
          <a:effectLst>
            <a:outerShdw blurRad="42863" dist="1905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26" name="Google Shape;2126;p49"/>
          <p:cNvSpPr/>
          <p:nvPr/>
        </p:nvSpPr>
        <p:spPr>
          <a:xfrm flipH="1">
            <a:off x="743633" y="5201700"/>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latin typeface="Sitka Heading" pitchFamily="2" charset="0"/>
            </a:endParaRPr>
          </a:p>
        </p:txBody>
      </p:sp>
      <p:sp>
        <p:nvSpPr>
          <p:cNvPr id="2127" name="Google Shape;2127;p49"/>
          <p:cNvSpPr/>
          <p:nvPr/>
        </p:nvSpPr>
        <p:spPr>
          <a:xfrm>
            <a:off x="4813300" y="2599900"/>
            <a:ext cx="2565200" cy="2565200"/>
          </a:xfrm>
          <a:prstGeom prst="ellipse">
            <a:avLst/>
          </a:prstGeom>
          <a:solidFill>
            <a:schemeClr val="tx2">
              <a:lumMod val="60000"/>
              <a:lumOff val="40000"/>
            </a:schemeClr>
          </a:solidFill>
          <a:ln>
            <a:solidFill>
              <a:srgbClr val="FF9900"/>
            </a:solidFill>
          </a:ln>
          <a:effectLst>
            <a:outerShdw blurRad="42863" dist="28575" dir="5340000" algn="bl" rotWithShape="0">
              <a:srgbClr val="000000">
                <a:alpha val="24000"/>
              </a:srgbClr>
            </a:outerShdw>
          </a:effectLst>
        </p:spPr>
        <p:txBody>
          <a:bodyPr spcFirstLastPara="1" wrap="square" lIns="121900" tIns="121900" rIns="121900" bIns="121900" anchor="ctr" anchorCtr="0">
            <a:noAutofit/>
          </a:bodyPr>
          <a:lstStyle/>
          <a:p>
            <a:endParaRPr sz="2533">
              <a:latin typeface="Sitka Heading" pitchFamily="2" charset="0"/>
            </a:endParaRPr>
          </a:p>
        </p:txBody>
      </p:sp>
      <p:sp>
        <p:nvSpPr>
          <p:cNvPr id="2128" name="Google Shape;2128;p49"/>
          <p:cNvSpPr/>
          <p:nvPr/>
        </p:nvSpPr>
        <p:spPr>
          <a:xfrm>
            <a:off x="4981917" y="2768251"/>
            <a:ext cx="2228000" cy="2228000"/>
          </a:xfrm>
          <a:prstGeom prst="ellipse">
            <a:avLst/>
          </a:prstGeom>
          <a:solidFill>
            <a:srgbClr val="FFFFFF"/>
          </a:solidFill>
          <a:ln>
            <a:solidFill>
              <a:srgbClr val="FF9900"/>
            </a:solidFill>
          </a:ln>
        </p:spPr>
        <p:txBody>
          <a:bodyPr spcFirstLastPara="1" wrap="square" lIns="121900" tIns="121900" rIns="121900" bIns="121900" anchor="ctr" anchorCtr="0">
            <a:noAutofit/>
          </a:bodyPr>
          <a:lstStyle/>
          <a:p>
            <a:endParaRPr sz="2533">
              <a:latin typeface="Sitka Heading" pitchFamily="2" charset="0"/>
            </a:endParaRPr>
          </a:p>
        </p:txBody>
      </p:sp>
      <p:sp>
        <p:nvSpPr>
          <p:cNvPr id="2129" name="Google Shape;2129;p49"/>
          <p:cNvSpPr txBox="1"/>
          <p:nvPr/>
        </p:nvSpPr>
        <p:spPr>
          <a:xfrm>
            <a:off x="5139600" y="3441997"/>
            <a:ext cx="1912800" cy="884400"/>
          </a:xfrm>
          <a:prstGeom prst="rect">
            <a:avLst/>
          </a:prstGeom>
          <a:noFill/>
          <a:ln>
            <a:noFill/>
          </a:ln>
        </p:spPr>
        <p:txBody>
          <a:bodyPr spcFirstLastPara="1" wrap="square" lIns="121900" tIns="121900" rIns="121900" bIns="121900" anchor="ctr" anchorCtr="0">
            <a:noAutofit/>
          </a:bodyPr>
          <a:lstStyle/>
          <a:p>
            <a:pPr algn="ctr"/>
            <a:r>
              <a:rPr lang="en" sz="2500" b="1">
                <a:solidFill>
                  <a:schemeClr val="dk1"/>
                </a:solidFill>
                <a:latin typeface="Sitka Heading" pitchFamily="2" charset="0"/>
                <a:ea typeface="Fira Sans"/>
                <a:cs typeface="Fira Sans"/>
                <a:sym typeface="Fira Sans"/>
              </a:rPr>
              <a:t>LLM </a:t>
            </a:r>
            <a:endParaRPr lang="en" sz="2500" b="1">
              <a:solidFill>
                <a:schemeClr val="dk1"/>
              </a:solidFill>
              <a:latin typeface="Sitka Heading" pitchFamily="2" charset="0"/>
              <a:ea typeface="Fira Sans"/>
              <a:cs typeface="Fira Sans"/>
            </a:endParaRPr>
          </a:p>
          <a:p>
            <a:pPr algn="ctr"/>
            <a:r>
              <a:rPr lang="en" sz="2500" b="1">
                <a:solidFill>
                  <a:schemeClr val="dk1"/>
                </a:solidFill>
                <a:latin typeface="Sitka Heading" pitchFamily="2" charset="0"/>
                <a:ea typeface="Fira Sans"/>
                <a:cs typeface="Fira Sans"/>
              </a:rPr>
              <a:t>Chatbots</a:t>
            </a:r>
          </a:p>
        </p:txBody>
      </p:sp>
      <p:sp>
        <p:nvSpPr>
          <p:cNvPr id="2" name="TextBox 1">
            <a:extLst>
              <a:ext uri="{FF2B5EF4-FFF2-40B4-BE49-F238E27FC236}">
                <a16:creationId xmlns:a16="http://schemas.microsoft.com/office/drawing/2014/main" id="{A9ABA801-D7E2-66CE-2D40-788907D84AD0}"/>
              </a:ext>
            </a:extLst>
          </p:cNvPr>
          <p:cNvSpPr txBox="1"/>
          <p:nvPr/>
        </p:nvSpPr>
        <p:spPr>
          <a:xfrm>
            <a:off x="1937611" y="3736004"/>
            <a:ext cx="197490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solidFill>
                  <a:schemeClr val="dk1"/>
                </a:solidFill>
                <a:latin typeface="Sitka Heading" pitchFamily="2" charset="0"/>
                <a:ea typeface="+mn-lt"/>
                <a:cs typeface="+mn-lt"/>
              </a:rPr>
              <a:t>Improves retention but increases dependency on the technology</a:t>
            </a:r>
          </a:p>
          <a:p>
            <a:endParaRPr lang="en-US" sz="1200">
              <a:latin typeface="Sitka Heading" pitchFamily="2" charset="0"/>
              <a:ea typeface="Roboto"/>
              <a:cs typeface="Roboto"/>
            </a:endParaRPr>
          </a:p>
        </p:txBody>
      </p:sp>
      <p:sp>
        <p:nvSpPr>
          <p:cNvPr id="3" name="TextBox 2">
            <a:extLst>
              <a:ext uri="{FF2B5EF4-FFF2-40B4-BE49-F238E27FC236}">
                <a16:creationId xmlns:a16="http://schemas.microsoft.com/office/drawing/2014/main" id="{AF115BB3-E4B4-88A9-2C2A-627B99859913}"/>
              </a:ext>
            </a:extLst>
          </p:cNvPr>
          <p:cNvSpPr txBox="1"/>
          <p:nvPr/>
        </p:nvSpPr>
        <p:spPr>
          <a:xfrm>
            <a:off x="1937613" y="5512129"/>
            <a:ext cx="2403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solidFill>
                  <a:schemeClr val="dk1"/>
                </a:solidFill>
                <a:latin typeface="Sitka Heading" pitchFamily="2" charset="0"/>
                <a:ea typeface="+mn-lt"/>
                <a:cs typeface="+mn-lt"/>
              </a:rPr>
              <a:t>Reduces learning time as employees are provided tailored and elaborate answers</a:t>
            </a:r>
          </a:p>
        </p:txBody>
      </p:sp>
      <p:sp>
        <p:nvSpPr>
          <p:cNvPr id="4" name="TextBox 3">
            <a:extLst>
              <a:ext uri="{FF2B5EF4-FFF2-40B4-BE49-F238E27FC236}">
                <a16:creationId xmlns:a16="http://schemas.microsoft.com/office/drawing/2014/main" id="{AED82B49-6E2E-1FCA-1DE8-1E3F3D03DA95}"/>
              </a:ext>
            </a:extLst>
          </p:cNvPr>
          <p:cNvSpPr txBox="1"/>
          <p:nvPr/>
        </p:nvSpPr>
        <p:spPr>
          <a:xfrm>
            <a:off x="7683335" y="1915760"/>
            <a:ext cx="2560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 sz="1200">
                <a:solidFill>
                  <a:schemeClr val="dk1"/>
                </a:solidFill>
                <a:latin typeface="Sitka Heading" pitchFamily="2" charset="0"/>
                <a:ea typeface="+mn-lt"/>
                <a:cs typeface="+mn-lt"/>
              </a:rPr>
              <a:t>Can leverage existing training material but limited to specific models</a:t>
            </a:r>
            <a:endParaRPr lang="en-US" sz="1200">
              <a:solidFill>
                <a:schemeClr val="dk1"/>
              </a:solidFill>
              <a:latin typeface="Sitka Heading" pitchFamily="2" charset="0"/>
              <a:ea typeface="+mn-lt"/>
              <a:cs typeface="+mn-lt"/>
            </a:endParaRPr>
          </a:p>
        </p:txBody>
      </p:sp>
      <p:sp>
        <p:nvSpPr>
          <p:cNvPr id="5" name="TextBox 4">
            <a:extLst>
              <a:ext uri="{FF2B5EF4-FFF2-40B4-BE49-F238E27FC236}">
                <a16:creationId xmlns:a16="http://schemas.microsoft.com/office/drawing/2014/main" id="{714A2B9C-545B-DD2B-C0A9-029DC0030EE9}"/>
              </a:ext>
            </a:extLst>
          </p:cNvPr>
          <p:cNvSpPr txBox="1"/>
          <p:nvPr/>
        </p:nvSpPr>
        <p:spPr>
          <a:xfrm>
            <a:off x="7879458" y="3729392"/>
            <a:ext cx="234015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 sz="1200">
                <a:solidFill>
                  <a:schemeClr val="dk1"/>
                </a:solidFill>
                <a:latin typeface="Sitka Heading"/>
                <a:ea typeface="+mn-lt"/>
                <a:cs typeface="+mn-lt"/>
              </a:rPr>
              <a:t>Can be customized and scaled for Amazon's employees</a:t>
            </a:r>
          </a:p>
        </p:txBody>
      </p:sp>
      <p:sp>
        <p:nvSpPr>
          <p:cNvPr id="6" name="TextBox 5">
            <a:extLst>
              <a:ext uri="{FF2B5EF4-FFF2-40B4-BE49-F238E27FC236}">
                <a16:creationId xmlns:a16="http://schemas.microsoft.com/office/drawing/2014/main" id="{B11E5EAC-C526-4003-6F85-4A08DEEA6E93}"/>
              </a:ext>
            </a:extLst>
          </p:cNvPr>
          <p:cNvSpPr txBox="1"/>
          <p:nvPr/>
        </p:nvSpPr>
        <p:spPr>
          <a:xfrm>
            <a:off x="8005409" y="5510106"/>
            <a:ext cx="22142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 sz="1200">
                <a:solidFill>
                  <a:schemeClr val="dk1"/>
                </a:solidFill>
                <a:latin typeface="Sitka Heading"/>
                <a:ea typeface="+mn-lt"/>
                <a:cs typeface="+mn-lt"/>
              </a:rPr>
              <a:t>Developer, fine-tuning costs, additional costs around $1.5 Million </a:t>
            </a:r>
          </a:p>
        </p:txBody>
      </p:sp>
      <p:sp>
        <p:nvSpPr>
          <p:cNvPr id="8" name="Title 1">
            <a:extLst>
              <a:ext uri="{FF2B5EF4-FFF2-40B4-BE49-F238E27FC236}">
                <a16:creationId xmlns:a16="http://schemas.microsoft.com/office/drawing/2014/main" id="{5DD2C927-5C49-F308-3996-937604A4F873}"/>
              </a:ext>
            </a:extLst>
          </p:cNvPr>
          <p:cNvSpPr txBox="1">
            <a:spLocks/>
          </p:cNvSpPr>
          <p:nvPr/>
        </p:nvSpPr>
        <p:spPr>
          <a:xfrm>
            <a:off x="611809" y="147120"/>
            <a:ext cx="10925116" cy="8278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a:buNone/>
              <a:defRPr sz="2400" b="1" i="0" u="none" strike="noStrike" cap="none">
                <a:solidFill>
                  <a:srgbClr val="000000"/>
                </a:solidFill>
                <a:latin typeface="Fira Sans"/>
                <a:ea typeface="Fira Sans"/>
                <a:cs typeface="Fira Sans"/>
                <a:sym typeface="Fira Sans"/>
              </a:defRPr>
            </a:lvl1pPr>
            <a:lvl2pPr marR="0" lvl="1" algn="ctr" rtl="0">
              <a:lnSpc>
                <a:spcPct val="100000"/>
              </a:lnSpc>
              <a:spcBef>
                <a:spcPts val="0"/>
              </a:spcBef>
              <a:spcAft>
                <a:spcPts val="0"/>
              </a:spcAft>
              <a:buClr>
                <a:srgbClr val="000000"/>
              </a:buClr>
              <a:buSzPts val="1800"/>
              <a:buFont typeface="Fira Sans"/>
              <a:buNone/>
              <a:defRPr sz="2400" b="1" i="0" u="none" strike="noStrike" cap="none">
                <a:solidFill>
                  <a:srgbClr val="000000"/>
                </a:solidFill>
                <a:latin typeface="Fira Sans"/>
                <a:ea typeface="Fira Sans"/>
                <a:cs typeface="Fira Sans"/>
                <a:sym typeface="Fira Sans"/>
              </a:defRPr>
            </a:lvl2pPr>
            <a:lvl3pPr marR="0" lvl="2" algn="ctr" rtl="0">
              <a:lnSpc>
                <a:spcPct val="100000"/>
              </a:lnSpc>
              <a:spcBef>
                <a:spcPts val="0"/>
              </a:spcBef>
              <a:spcAft>
                <a:spcPts val="0"/>
              </a:spcAft>
              <a:buClr>
                <a:srgbClr val="000000"/>
              </a:buClr>
              <a:buSzPts val="1800"/>
              <a:buFont typeface="Fira Sans"/>
              <a:buNone/>
              <a:defRPr sz="2400" b="1" i="0" u="none" strike="noStrike" cap="none">
                <a:solidFill>
                  <a:srgbClr val="000000"/>
                </a:solidFill>
                <a:latin typeface="Fira Sans"/>
                <a:ea typeface="Fira Sans"/>
                <a:cs typeface="Fira Sans"/>
                <a:sym typeface="Fira Sans"/>
              </a:defRPr>
            </a:lvl3pPr>
            <a:lvl4pPr marR="0" lvl="3" algn="ctr" rtl="0">
              <a:lnSpc>
                <a:spcPct val="100000"/>
              </a:lnSpc>
              <a:spcBef>
                <a:spcPts val="0"/>
              </a:spcBef>
              <a:spcAft>
                <a:spcPts val="0"/>
              </a:spcAft>
              <a:buClr>
                <a:srgbClr val="000000"/>
              </a:buClr>
              <a:buSzPts val="1800"/>
              <a:buFont typeface="Fira Sans"/>
              <a:buNone/>
              <a:defRPr sz="2400" b="1" i="0" u="none" strike="noStrike" cap="none">
                <a:solidFill>
                  <a:srgbClr val="000000"/>
                </a:solidFill>
                <a:latin typeface="Fira Sans"/>
                <a:ea typeface="Fira Sans"/>
                <a:cs typeface="Fira Sans"/>
                <a:sym typeface="Fira Sans"/>
              </a:defRPr>
            </a:lvl4pPr>
            <a:lvl5pPr marR="0" lvl="4" algn="ctr" rtl="0">
              <a:lnSpc>
                <a:spcPct val="100000"/>
              </a:lnSpc>
              <a:spcBef>
                <a:spcPts val="0"/>
              </a:spcBef>
              <a:spcAft>
                <a:spcPts val="0"/>
              </a:spcAft>
              <a:buClr>
                <a:srgbClr val="000000"/>
              </a:buClr>
              <a:buSzPts val="1800"/>
              <a:buFont typeface="Fira Sans"/>
              <a:buNone/>
              <a:defRPr sz="2400" b="1" i="0" u="none" strike="noStrike" cap="none">
                <a:solidFill>
                  <a:srgbClr val="000000"/>
                </a:solidFill>
                <a:latin typeface="Fira Sans"/>
                <a:ea typeface="Fira Sans"/>
                <a:cs typeface="Fira Sans"/>
                <a:sym typeface="Fira Sans"/>
              </a:defRPr>
            </a:lvl5pPr>
            <a:lvl6pPr marR="0" lvl="5" algn="ctr" rtl="0">
              <a:lnSpc>
                <a:spcPct val="100000"/>
              </a:lnSpc>
              <a:spcBef>
                <a:spcPts val="0"/>
              </a:spcBef>
              <a:spcAft>
                <a:spcPts val="0"/>
              </a:spcAft>
              <a:buClr>
                <a:srgbClr val="000000"/>
              </a:buClr>
              <a:buSzPts val="1800"/>
              <a:buFont typeface="Fira Sans"/>
              <a:buNone/>
              <a:defRPr sz="2400" b="1" i="0" u="none" strike="noStrike" cap="none">
                <a:solidFill>
                  <a:srgbClr val="000000"/>
                </a:solidFill>
                <a:latin typeface="Fira Sans"/>
                <a:ea typeface="Fira Sans"/>
                <a:cs typeface="Fira Sans"/>
                <a:sym typeface="Fira Sans"/>
              </a:defRPr>
            </a:lvl6pPr>
            <a:lvl7pPr marR="0" lvl="6" algn="ctr" rtl="0">
              <a:lnSpc>
                <a:spcPct val="100000"/>
              </a:lnSpc>
              <a:spcBef>
                <a:spcPts val="0"/>
              </a:spcBef>
              <a:spcAft>
                <a:spcPts val="0"/>
              </a:spcAft>
              <a:buClr>
                <a:srgbClr val="000000"/>
              </a:buClr>
              <a:buSzPts val="1800"/>
              <a:buFont typeface="Fira Sans"/>
              <a:buNone/>
              <a:defRPr sz="2400" b="1" i="0" u="none" strike="noStrike" cap="none">
                <a:solidFill>
                  <a:srgbClr val="000000"/>
                </a:solidFill>
                <a:latin typeface="Fira Sans"/>
                <a:ea typeface="Fira Sans"/>
                <a:cs typeface="Fira Sans"/>
                <a:sym typeface="Fira Sans"/>
              </a:defRPr>
            </a:lvl7pPr>
            <a:lvl8pPr marR="0" lvl="7" algn="ctr" rtl="0">
              <a:lnSpc>
                <a:spcPct val="100000"/>
              </a:lnSpc>
              <a:spcBef>
                <a:spcPts val="0"/>
              </a:spcBef>
              <a:spcAft>
                <a:spcPts val="0"/>
              </a:spcAft>
              <a:buClr>
                <a:srgbClr val="000000"/>
              </a:buClr>
              <a:buSzPts val="1800"/>
              <a:buFont typeface="Fira Sans"/>
              <a:buNone/>
              <a:defRPr sz="2400" b="1" i="0" u="none" strike="noStrike" cap="none">
                <a:solidFill>
                  <a:srgbClr val="000000"/>
                </a:solidFill>
                <a:latin typeface="Fira Sans"/>
                <a:ea typeface="Fira Sans"/>
                <a:cs typeface="Fira Sans"/>
                <a:sym typeface="Fira Sans"/>
              </a:defRPr>
            </a:lvl8pPr>
            <a:lvl9pPr marR="0" lvl="8" algn="ctr" rtl="0">
              <a:lnSpc>
                <a:spcPct val="100000"/>
              </a:lnSpc>
              <a:spcBef>
                <a:spcPts val="0"/>
              </a:spcBef>
              <a:spcAft>
                <a:spcPts val="0"/>
              </a:spcAft>
              <a:buClr>
                <a:srgbClr val="000000"/>
              </a:buClr>
              <a:buSzPts val="1800"/>
              <a:buFont typeface="Fira Sans"/>
              <a:buNone/>
              <a:defRPr sz="2400" b="1" i="0" u="none" strike="noStrike" cap="none">
                <a:solidFill>
                  <a:srgbClr val="000000"/>
                </a:solidFill>
                <a:latin typeface="Fira Sans"/>
                <a:ea typeface="Fira Sans"/>
                <a:cs typeface="Fira Sans"/>
                <a:sym typeface="Fira Sans"/>
              </a:defRPr>
            </a:lvl9pPr>
          </a:lstStyle>
          <a:p>
            <a:pPr algn="l"/>
            <a:r>
              <a:rPr lang="en-US" sz="3200" b="0" kern="0">
                <a:latin typeface="Sitka Heading"/>
                <a:cs typeface="Calibri Light"/>
              </a:rPr>
              <a:t>LLM chatbots are secure and easy to scale but are expensive and high cost of deployment</a:t>
            </a:r>
          </a:p>
        </p:txBody>
      </p:sp>
      <p:cxnSp>
        <p:nvCxnSpPr>
          <p:cNvPr id="10" name="Straight Arrow Connector 9">
            <a:extLst>
              <a:ext uri="{FF2B5EF4-FFF2-40B4-BE49-F238E27FC236}">
                <a16:creationId xmlns:a16="http://schemas.microsoft.com/office/drawing/2014/main" id="{547328F8-9D0C-5638-F743-8910469DC363}"/>
              </a:ext>
            </a:extLst>
          </p:cNvPr>
          <p:cNvCxnSpPr/>
          <p:nvPr/>
        </p:nvCxnSpPr>
        <p:spPr>
          <a:xfrm flipV="1">
            <a:off x="879334" y="1203085"/>
            <a:ext cx="10439399" cy="2062"/>
          </a:xfrm>
          <a:prstGeom prst="straightConnector1">
            <a:avLst/>
          </a:prstGeom>
        </p:spPr>
        <p:style>
          <a:lnRef idx="1">
            <a:schemeClr val="dk1"/>
          </a:lnRef>
          <a:fillRef idx="0">
            <a:schemeClr val="dk1"/>
          </a:fillRef>
          <a:effectRef idx="0">
            <a:schemeClr val="dk1"/>
          </a:effectRef>
          <a:fontRef idx="minor">
            <a:schemeClr val="tx1"/>
          </a:fontRef>
        </p:style>
      </p:cxnSp>
      <p:pic>
        <p:nvPicPr>
          <p:cNvPr id="9" name="Picture 8" descr="A person with curly hair holding a computer&#10;&#10;Description automatically generated">
            <a:extLst>
              <a:ext uri="{FF2B5EF4-FFF2-40B4-BE49-F238E27FC236}">
                <a16:creationId xmlns:a16="http://schemas.microsoft.com/office/drawing/2014/main" id="{D35E5020-294A-C095-9F7B-EC715E4FC533}"/>
              </a:ext>
            </a:extLst>
          </p:cNvPr>
          <p:cNvPicPr>
            <a:picLocks noChangeAspect="1"/>
          </p:cNvPicPr>
          <p:nvPr/>
        </p:nvPicPr>
        <p:blipFill>
          <a:blip r:embed="rId3"/>
          <a:stretch>
            <a:fillRect/>
          </a:stretch>
        </p:blipFill>
        <p:spPr>
          <a:xfrm>
            <a:off x="912378" y="5339442"/>
            <a:ext cx="657188" cy="723902"/>
          </a:xfrm>
          <a:prstGeom prst="rect">
            <a:avLst/>
          </a:prstGeom>
        </p:spPr>
      </p:pic>
      <p:pic>
        <p:nvPicPr>
          <p:cNvPr id="12" name="Picture 11" descr="A black and white brain&#10;&#10;Description automatically generated">
            <a:extLst>
              <a:ext uri="{FF2B5EF4-FFF2-40B4-BE49-F238E27FC236}">
                <a16:creationId xmlns:a16="http://schemas.microsoft.com/office/drawing/2014/main" id="{E3AADA78-73BF-7804-DC16-3CAE81583D92}"/>
              </a:ext>
            </a:extLst>
          </p:cNvPr>
          <p:cNvPicPr>
            <a:picLocks noChangeAspect="1"/>
          </p:cNvPicPr>
          <p:nvPr/>
        </p:nvPicPr>
        <p:blipFill>
          <a:blip r:embed="rId4"/>
          <a:stretch>
            <a:fillRect/>
          </a:stretch>
        </p:blipFill>
        <p:spPr>
          <a:xfrm>
            <a:off x="914401" y="3543300"/>
            <a:ext cx="691244" cy="680358"/>
          </a:xfrm>
          <a:prstGeom prst="rect">
            <a:avLst/>
          </a:prstGeom>
        </p:spPr>
      </p:pic>
      <p:pic>
        <p:nvPicPr>
          <p:cNvPr id="14" name="Graphic 13" descr="Unlock outline">
            <a:extLst>
              <a:ext uri="{FF2B5EF4-FFF2-40B4-BE49-F238E27FC236}">
                <a16:creationId xmlns:a16="http://schemas.microsoft.com/office/drawing/2014/main" id="{681AD919-A70B-F92A-BD5E-2143F4EAC0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061" y="1646582"/>
            <a:ext cx="726662" cy="726662"/>
          </a:xfrm>
          <a:prstGeom prst="rect">
            <a:avLst/>
          </a:prstGeom>
        </p:spPr>
      </p:pic>
      <p:pic>
        <p:nvPicPr>
          <p:cNvPr id="16" name="Picture 15" descr="A black rectangle with white lines&#10;&#10;Description automatically generated">
            <a:extLst>
              <a:ext uri="{FF2B5EF4-FFF2-40B4-BE49-F238E27FC236}">
                <a16:creationId xmlns:a16="http://schemas.microsoft.com/office/drawing/2014/main" id="{3A7095F3-8D6F-A822-11C6-18F44AA22016}"/>
              </a:ext>
            </a:extLst>
          </p:cNvPr>
          <p:cNvPicPr>
            <a:picLocks noChangeAspect="1"/>
          </p:cNvPicPr>
          <p:nvPr/>
        </p:nvPicPr>
        <p:blipFill>
          <a:blip r:embed="rId7"/>
          <a:stretch>
            <a:fillRect/>
          </a:stretch>
        </p:blipFill>
        <p:spPr>
          <a:xfrm>
            <a:off x="10613573" y="1681843"/>
            <a:ext cx="707571" cy="691244"/>
          </a:xfrm>
          <a:prstGeom prst="rect">
            <a:avLst/>
          </a:prstGeom>
        </p:spPr>
      </p:pic>
      <p:pic>
        <p:nvPicPr>
          <p:cNvPr id="18" name="Picture 17" descr="A black and white arrow pointing up&#10;&#10;Description automatically generated">
            <a:extLst>
              <a:ext uri="{FF2B5EF4-FFF2-40B4-BE49-F238E27FC236}">
                <a16:creationId xmlns:a16="http://schemas.microsoft.com/office/drawing/2014/main" id="{1FD31A92-505F-2DD4-BEA1-C85EB59E51DE}"/>
              </a:ext>
            </a:extLst>
          </p:cNvPr>
          <p:cNvPicPr>
            <a:picLocks noChangeAspect="1"/>
          </p:cNvPicPr>
          <p:nvPr/>
        </p:nvPicPr>
        <p:blipFill>
          <a:blip r:embed="rId8"/>
          <a:stretch>
            <a:fillRect/>
          </a:stretch>
        </p:blipFill>
        <p:spPr>
          <a:xfrm>
            <a:off x="10673444" y="3597727"/>
            <a:ext cx="587829" cy="566059"/>
          </a:xfrm>
          <a:prstGeom prst="rect">
            <a:avLst/>
          </a:prstGeom>
        </p:spPr>
      </p:pic>
      <p:pic>
        <p:nvPicPr>
          <p:cNvPr id="20" name="Graphic 19" descr="Money outline">
            <a:extLst>
              <a:ext uri="{FF2B5EF4-FFF2-40B4-BE49-F238E27FC236}">
                <a16:creationId xmlns:a16="http://schemas.microsoft.com/office/drawing/2014/main" id="{BC7A44C3-2790-686A-4770-2E2C0D8319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2103" y="5246756"/>
            <a:ext cx="803966" cy="792923"/>
          </a:xfrm>
          <a:prstGeom prst="rect">
            <a:avLst/>
          </a:prstGeom>
        </p:spPr>
      </p:pic>
      <p:grpSp>
        <p:nvGrpSpPr>
          <p:cNvPr id="29" name="Group 28">
            <a:extLst>
              <a:ext uri="{FF2B5EF4-FFF2-40B4-BE49-F238E27FC236}">
                <a16:creationId xmlns:a16="http://schemas.microsoft.com/office/drawing/2014/main" id="{19014A4D-08CC-784B-D8E1-6406CD3202D4}"/>
              </a:ext>
            </a:extLst>
          </p:cNvPr>
          <p:cNvGrpSpPr/>
          <p:nvPr/>
        </p:nvGrpSpPr>
        <p:grpSpPr>
          <a:xfrm>
            <a:off x="1128300" y="6428647"/>
            <a:ext cx="5093819" cy="377502"/>
            <a:chOff x="862205" y="6404456"/>
            <a:chExt cx="5093819" cy="377502"/>
          </a:xfrm>
        </p:grpSpPr>
        <p:cxnSp>
          <p:nvCxnSpPr>
            <p:cNvPr id="23" name="Straight Connector 22">
              <a:extLst>
                <a:ext uri="{FF2B5EF4-FFF2-40B4-BE49-F238E27FC236}">
                  <a16:creationId xmlns:a16="http://schemas.microsoft.com/office/drawing/2014/main" id="{E4C22D96-2EBE-970B-A548-9D4C4E5D589C}"/>
                </a:ext>
              </a:extLst>
            </p:cNvPr>
            <p:cNvCxnSpPr>
              <a:cxnSpLocks/>
              <a:endCxn id="27" idx="0"/>
            </p:cNvCxnSpPr>
            <p:nvPr/>
          </p:nvCxnSpPr>
          <p:spPr>
            <a:xfrm flipV="1">
              <a:off x="909614" y="6482437"/>
              <a:ext cx="4302498" cy="13623"/>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CA80B18-C002-4693-BB15-EAD686B1AD87}"/>
                </a:ext>
              </a:extLst>
            </p:cNvPr>
            <p:cNvSpPr/>
            <p:nvPr/>
          </p:nvSpPr>
          <p:spPr>
            <a:xfrm rot="16200000">
              <a:off x="862205" y="640778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Sitka Heading" pitchFamily="2" charset="0"/>
              </a:endParaRPr>
            </a:p>
          </p:txBody>
        </p:sp>
        <p:sp>
          <p:nvSpPr>
            <p:cNvPr id="25" name="Oval 24">
              <a:extLst>
                <a:ext uri="{FF2B5EF4-FFF2-40B4-BE49-F238E27FC236}">
                  <a16:creationId xmlns:a16="http://schemas.microsoft.com/office/drawing/2014/main" id="{1152124E-5EAF-7EE1-55AA-A0CD7E009EA6}"/>
                </a:ext>
              </a:extLst>
            </p:cNvPr>
            <p:cNvSpPr/>
            <p:nvPr/>
          </p:nvSpPr>
          <p:spPr>
            <a:xfrm rot="16200000">
              <a:off x="2345294" y="640445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Sitka Heading" pitchFamily="2" charset="0"/>
              </a:endParaRPr>
            </a:p>
          </p:txBody>
        </p:sp>
        <p:sp>
          <p:nvSpPr>
            <p:cNvPr id="26" name="Oval 25">
              <a:extLst>
                <a:ext uri="{FF2B5EF4-FFF2-40B4-BE49-F238E27FC236}">
                  <a16:creationId xmlns:a16="http://schemas.microsoft.com/office/drawing/2014/main" id="{23C47199-0637-9548-2B92-F83459E8B7E9}"/>
                </a:ext>
              </a:extLst>
            </p:cNvPr>
            <p:cNvSpPr/>
            <p:nvPr/>
          </p:nvSpPr>
          <p:spPr>
            <a:xfrm rot="16200000">
              <a:off x="3739713" y="640778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Sitka Heading" pitchFamily="2" charset="0"/>
              </a:endParaRPr>
            </a:p>
          </p:txBody>
        </p:sp>
        <p:sp>
          <p:nvSpPr>
            <p:cNvPr id="27" name="Oval 26">
              <a:extLst>
                <a:ext uri="{FF2B5EF4-FFF2-40B4-BE49-F238E27FC236}">
                  <a16:creationId xmlns:a16="http://schemas.microsoft.com/office/drawing/2014/main" id="{019D3B58-4D38-8D6A-431D-A183515B1C06}"/>
                </a:ext>
              </a:extLst>
            </p:cNvPr>
            <p:cNvSpPr/>
            <p:nvPr/>
          </p:nvSpPr>
          <p:spPr>
            <a:xfrm rot="16200000">
              <a:off x="5212112" y="6404456"/>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Sitka Heading" pitchFamily="2" charset="0"/>
              </a:endParaRPr>
            </a:p>
          </p:txBody>
        </p:sp>
        <p:sp>
          <p:nvSpPr>
            <p:cNvPr id="28" name="TextBox 27">
              <a:extLst>
                <a:ext uri="{FF2B5EF4-FFF2-40B4-BE49-F238E27FC236}">
                  <a16:creationId xmlns:a16="http://schemas.microsoft.com/office/drawing/2014/main" id="{AEAA0EA2-FF8F-F09A-BF7B-A2085FC20C78}"/>
                </a:ext>
              </a:extLst>
            </p:cNvPr>
            <p:cNvSpPr txBox="1"/>
            <p:nvPr/>
          </p:nvSpPr>
          <p:spPr>
            <a:xfrm>
              <a:off x="4624162" y="6520924"/>
              <a:ext cx="1331862" cy="2610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latin typeface="Sitka Heading" pitchFamily="2" charset="0"/>
                </a:rPr>
                <a:t>Technology Overview</a:t>
              </a:r>
              <a:endParaRPr lang="en-US" sz="900">
                <a:latin typeface="Sitka Heading" pitchFamily="2" charset="0"/>
              </a:endParaRPr>
            </a:p>
          </p:txBody>
        </p:sp>
      </p:grpSp>
      <p:sp>
        <p:nvSpPr>
          <p:cNvPr id="30" name="Graphic 4">
            <a:extLst>
              <a:ext uri="{FF2B5EF4-FFF2-40B4-BE49-F238E27FC236}">
                <a16:creationId xmlns:a16="http://schemas.microsoft.com/office/drawing/2014/main" id="{AFFDB342-A939-F70C-E7F8-23EEF36534FA}"/>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atin typeface="Sitka Heading" pitchFamily="2" charset="0"/>
            </a:endParaRPr>
          </a:p>
        </p:txBody>
      </p:sp>
      <p:sp>
        <p:nvSpPr>
          <p:cNvPr id="32" name="Graphic 4">
            <a:extLst>
              <a:ext uri="{FF2B5EF4-FFF2-40B4-BE49-F238E27FC236}">
                <a16:creationId xmlns:a16="http://schemas.microsoft.com/office/drawing/2014/main" id="{286FA33A-BE16-AE2B-505C-CB419612E956}"/>
              </a:ext>
            </a:extLst>
          </p:cNvPr>
          <p:cNvSpPr/>
          <p:nvPr/>
        </p:nvSpPr>
        <p:spPr>
          <a:xfrm rot="18083371">
            <a:off x="-94382" y="5690211"/>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atin typeface="Sitka Heading" pitchFamily="2" charset="0"/>
            </a:endParaRPr>
          </a:p>
        </p:txBody>
      </p:sp>
    </p:spTree>
    <p:extLst>
      <p:ext uri="{BB962C8B-B14F-4D97-AF65-F5344CB8AC3E}">
        <p14:creationId xmlns:p14="http://schemas.microsoft.com/office/powerpoint/2010/main" val="367556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1984DCD-3DBC-41AA-9368-EA52D0D54228}"/>
              </a:ext>
            </a:extLst>
          </p:cNvPr>
          <p:cNvSpPr txBox="1">
            <a:spLocks/>
          </p:cNvSpPr>
          <p:nvPr/>
        </p:nvSpPr>
        <p:spPr>
          <a:xfrm>
            <a:off x="787400" y="328658"/>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3200" b="0">
                <a:latin typeface="Sitka Heading"/>
                <a:cs typeface="Segoe UI"/>
              </a:rPr>
              <a:t>Four LLM solutions were considered for our use case</a:t>
            </a:r>
            <a:endParaRPr lang="en-US"/>
          </a:p>
        </p:txBody>
      </p:sp>
      <p:sp>
        <p:nvSpPr>
          <p:cNvPr id="44" name="Text Placeholder 2">
            <a:extLst>
              <a:ext uri="{FF2B5EF4-FFF2-40B4-BE49-F238E27FC236}">
                <a16:creationId xmlns:a16="http://schemas.microsoft.com/office/drawing/2014/main" id="{AE2FD9C5-3C90-4018-92EB-1250F330E898}"/>
              </a:ext>
            </a:extLst>
          </p:cNvPr>
          <p:cNvSpPr txBox="1">
            <a:spLocks/>
          </p:cNvSpPr>
          <p:nvPr/>
        </p:nvSpPr>
        <p:spPr>
          <a:xfrm>
            <a:off x="1377437" y="996150"/>
            <a:ext cx="9879316" cy="1001548"/>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600">
              <a:latin typeface="Segoe UI"/>
              <a:cs typeface="Segoe UI"/>
            </a:endParaRPr>
          </a:p>
        </p:txBody>
      </p:sp>
      <p:grpSp>
        <p:nvGrpSpPr>
          <p:cNvPr id="19" name="Group 18">
            <a:extLst>
              <a:ext uri="{FF2B5EF4-FFF2-40B4-BE49-F238E27FC236}">
                <a16:creationId xmlns:a16="http://schemas.microsoft.com/office/drawing/2014/main" id="{E82197B9-1C21-8BA6-0FB8-D69F96D4FE92}"/>
              </a:ext>
            </a:extLst>
          </p:cNvPr>
          <p:cNvGrpSpPr/>
          <p:nvPr/>
        </p:nvGrpSpPr>
        <p:grpSpPr>
          <a:xfrm>
            <a:off x="566171" y="2358687"/>
            <a:ext cx="2481283" cy="3795415"/>
            <a:chOff x="665844" y="2772229"/>
            <a:chExt cx="2117344" cy="3487384"/>
          </a:xfrm>
        </p:grpSpPr>
        <p:sp>
          <p:nvSpPr>
            <p:cNvPr id="8" name="Rectangle: Top Corners Rounded 7">
              <a:extLst>
                <a:ext uri="{FF2B5EF4-FFF2-40B4-BE49-F238E27FC236}">
                  <a16:creationId xmlns:a16="http://schemas.microsoft.com/office/drawing/2014/main" id="{255EC44D-8B75-4A21-B383-828C8502BAAB}"/>
                </a:ext>
              </a:extLst>
            </p:cNvPr>
            <p:cNvSpPr/>
            <p:nvPr/>
          </p:nvSpPr>
          <p:spPr>
            <a:xfrm>
              <a:off x="665844" y="2772229"/>
              <a:ext cx="2117344" cy="3438072"/>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Placeholder 2">
              <a:extLst>
                <a:ext uri="{FF2B5EF4-FFF2-40B4-BE49-F238E27FC236}">
                  <a16:creationId xmlns:a16="http://schemas.microsoft.com/office/drawing/2014/main" id="{2B69DEAD-B311-4252-BE99-0527998094E0}"/>
                </a:ext>
              </a:extLst>
            </p:cNvPr>
            <p:cNvSpPr txBox="1">
              <a:spLocks/>
            </p:cNvSpPr>
            <p:nvPr/>
          </p:nvSpPr>
          <p:spPr>
            <a:xfrm>
              <a:off x="718468" y="4190112"/>
              <a:ext cx="2009544" cy="2069501"/>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300">
                  <a:latin typeface="Sitka Text"/>
                  <a:ea typeface="Calibri"/>
                  <a:cs typeface="Calibri"/>
                </a:rPr>
                <a:t>Can compare performance of up to 3 pre-trained models </a:t>
              </a:r>
              <a:endParaRPr lang="en-US"/>
            </a:p>
            <a:p>
              <a:pPr marL="285750" indent="-285750" algn="ctr">
                <a:lnSpc>
                  <a:spcPct val="100000"/>
                </a:lnSpc>
                <a:buChar char="•"/>
              </a:pPr>
              <a:endParaRPr lang="en-US" sz="1300">
                <a:latin typeface="Sitka Text"/>
                <a:ea typeface="Calibri"/>
                <a:cs typeface="Calibri"/>
              </a:endParaRPr>
            </a:p>
            <a:p>
              <a:pPr algn="ctr">
                <a:lnSpc>
                  <a:spcPct val="100000"/>
                </a:lnSpc>
              </a:pPr>
              <a:r>
                <a:rPr lang="en-US" sz="1300">
                  <a:latin typeface="Sitka Text"/>
                  <a:ea typeface="Calibri"/>
                  <a:cs typeface="Calibri"/>
                </a:rPr>
                <a:t>Offers fine-tuning to fit use case</a:t>
              </a:r>
            </a:p>
            <a:p>
              <a:pPr marL="285750" indent="-285750" algn="ctr">
                <a:lnSpc>
                  <a:spcPct val="100000"/>
                </a:lnSpc>
                <a:buChar char="•"/>
              </a:pPr>
              <a:endParaRPr lang="en-US" sz="1300">
                <a:latin typeface="Sitka Text"/>
                <a:ea typeface="Calibri"/>
                <a:cs typeface="Calibri"/>
              </a:endParaRPr>
            </a:p>
            <a:p>
              <a:pPr algn="ctr">
                <a:lnSpc>
                  <a:spcPct val="100000"/>
                </a:lnSpc>
              </a:pPr>
              <a:r>
                <a:rPr lang="en-US" sz="1300">
                  <a:latin typeface="Sitka Text"/>
                  <a:ea typeface="Calibri"/>
                  <a:cs typeface="Calibri"/>
                </a:rPr>
                <a:t>Allows Retrieval Augmented </a:t>
              </a:r>
            </a:p>
            <a:p>
              <a:pPr algn="ctr">
                <a:lnSpc>
                  <a:spcPct val="100000"/>
                </a:lnSpc>
              </a:pPr>
              <a:r>
                <a:rPr lang="en-US" sz="1300">
                  <a:latin typeface="Sitka Text"/>
                  <a:ea typeface="Calibri"/>
                  <a:cs typeface="Calibri"/>
                </a:rPr>
                <a:t>Generation (RAG)</a:t>
              </a:r>
              <a:endParaRPr lang="en-US"/>
            </a:p>
            <a:p>
              <a:pPr marL="285750" indent="-285750" algn="ctr">
                <a:lnSpc>
                  <a:spcPct val="100000"/>
                </a:lnSpc>
                <a:buChar char="•"/>
              </a:pPr>
              <a:endParaRPr lang="en-US" sz="1300">
                <a:latin typeface="Sitka Text"/>
                <a:ea typeface="Calibri"/>
                <a:cs typeface="Calibri"/>
              </a:endParaRPr>
            </a:p>
            <a:p>
              <a:pPr algn="ctr">
                <a:lnSpc>
                  <a:spcPct val="100000"/>
                </a:lnSpc>
              </a:pPr>
              <a:endParaRPr lang="en-US" sz="1300">
                <a:latin typeface="Sitka Text"/>
                <a:ea typeface="Calibri"/>
                <a:cs typeface="Calibri"/>
              </a:endParaRPr>
            </a:p>
            <a:p>
              <a:pPr marL="285750" indent="-285750" algn="ctr">
                <a:lnSpc>
                  <a:spcPct val="100000"/>
                </a:lnSpc>
                <a:buChar char="•"/>
              </a:pPr>
              <a:endParaRPr lang="en-US" sz="1200">
                <a:latin typeface="Sitka Text"/>
                <a:ea typeface="Calibri"/>
                <a:cs typeface="Calibri"/>
              </a:endParaRPr>
            </a:p>
          </p:txBody>
        </p:sp>
        <p:sp>
          <p:nvSpPr>
            <p:cNvPr id="116" name="Rectangle: Rounded Corners 115">
              <a:extLst>
                <a:ext uri="{FF2B5EF4-FFF2-40B4-BE49-F238E27FC236}">
                  <a16:creationId xmlns:a16="http://schemas.microsoft.com/office/drawing/2014/main" id="{A440CC33-3FCF-4529-98CA-774E5D6D81E5}"/>
                </a:ext>
              </a:extLst>
            </p:cNvPr>
            <p:cNvSpPr/>
            <p:nvPr/>
          </p:nvSpPr>
          <p:spPr>
            <a:xfrm>
              <a:off x="1130156"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Top Corners Rounded 50">
              <a:extLst>
                <a:ext uri="{FF2B5EF4-FFF2-40B4-BE49-F238E27FC236}">
                  <a16:creationId xmlns:a16="http://schemas.microsoft.com/office/drawing/2014/main" id="{37FA99B3-86F6-4CD7-9522-E35EDE932020}"/>
                </a:ext>
              </a:extLst>
            </p:cNvPr>
            <p:cNvSpPr/>
            <p:nvPr/>
          </p:nvSpPr>
          <p:spPr>
            <a:xfrm flipV="1">
              <a:off x="850044" y="2783155"/>
              <a:ext cx="1805244" cy="978172"/>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      +</a:t>
              </a:r>
            </a:p>
          </p:txBody>
        </p:sp>
        <p:pic>
          <p:nvPicPr>
            <p:cNvPr id="7" name="Picture 6" descr="ARTICLE FACTORY: Amazon Enters the Generative AI Race with ...">
              <a:extLst>
                <a:ext uri="{FF2B5EF4-FFF2-40B4-BE49-F238E27FC236}">
                  <a16:creationId xmlns:a16="http://schemas.microsoft.com/office/drawing/2014/main" id="{0FF6AF7E-29FB-DAC7-E070-3D949A094E49}"/>
                </a:ext>
              </a:extLst>
            </p:cNvPr>
            <p:cNvPicPr>
              <a:picLocks noChangeAspect="1"/>
            </p:cNvPicPr>
            <p:nvPr/>
          </p:nvPicPr>
          <p:blipFill>
            <a:blip r:embed="rId3"/>
            <a:stretch>
              <a:fillRect/>
            </a:stretch>
          </p:blipFill>
          <p:spPr>
            <a:xfrm>
              <a:off x="945623" y="2971544"/>
              <a:ext cx="552799" cy="438529"/>
            </a:xfrm>
            <a:prstGeom prst="rect">
              <a:avLst/>
            </a:prstGeom>
          </p:spPr>
        </p:pic>
      </p:grpSp>
      <p:grpSp>
        <p:nvGrpSpPr>
          <p:cNvPr id="16" name="Group 15">
            <a:extLst>
              <a:ext uri="{FF2B5EF4-FFF2-40B4-BE49-F238E27FC236}">
                <a16:creationId xmlns:a16="http://schemas.microsoft.com/office/drawing/2014/main" id="{E0603F09-348F-B3E3-B8AC-A2FC4C90B755}"/>
              </a:ext>
            </a:extLst>
          </p:cNvPr>
          <p:cNvGrpSpPr/>
          <p:nvPr/>
        </p:nvGrpSpPr>
        <p:grpSpPr>
          <a:xfrm>
            <a:off x="6362034" y="2383712"/>
            <a:ext cx="2390299" cy="3742931"/>
            <a:chOff x="7241875" y="2766773"/>
            <a:chExt cx="2117344" cy="3443527"/>
          </a:xfrm>
        </p:grpSpPr>
        <p:sp>
          <p:nvSpPr>
            <p:cNvPr id="69" name="Rectangle: Top Corners Rounded 68">
              <a:extLst>
                <a:ext uri="{FF2B5EF4-FFF2-40B4-BE49-F238E27FC236}">
                  <a16:creationId xmlns:a16="http://schemas.microsoft.com/office/drawing/2014/main" id="{35B1DE44-1CCE-41C0-B67F-C630AFA25827}"/>
                </a:ext>
              </a:extLst>
            </p:cNvPr>
            <p:cNvSpPr/>
            <p:nvPr/>
          </p:nvSpPr>
          <p:spPr>
            <a:xfrm>
              <a:off x="7241875" y="2772228"/>
              <a:ext cx="2117344" cy="3438072"/>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 Placeholder 2">
              <a:extLst>
                <a:ext uri="{FF2B5EF4-FFF2-40B4-BE49-F238E27FC236}">
                  <a16:creationId xmlns:a16="http://schemas.microsoft.com/office/drawing/2014/main" id="{7D10763E-DE46-4EF0-B9F6-96F9807FB416}"/>
                </a:ext>
              </a:extLst>
            </p:cNvPr>
            <p:cNvSpPr txBox="1">
              <a:spLocks/>
            </p:cNvSpPr>
            <p:nvPr/>
          </p:nvSpPr>
          <p:spPr>
            <a:xfrm>
              <a:off x="7396731" y="3649893"/>
              <a:ext cx="1807631" cy="2079951"/>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300">
                  <a:solidFill>
                    <a:srgbClr val="000000"/>
                  </a:solidFill>
                  <a:latin typeface="Sitka Text"/>
                  <a:cs typeface="Arial"/>
                </a:rPr>
                <a:t>Can be fine-tuned to fit use case</a:t>
              </a:r>
              <a:endParaRPr lang="en-US"/>
            </a:p>
            <a:p>
              <a:pPr marL="285750" indent="-285750" algn="ctr">
                <a:lnSpc>
                  <a:spcPct val="100000"/>
                </a:lnSpc>
                <a:buFont typeface="Arial,Sans-Serif"/>
                <a:buChar char="•"/>
              </a:pPr>
              <a:endParaRPr lang="en-US" sz="1300">
                <a:solidFill>
                  <a:srgbClr val="000000"/>
                </a:solidFill>
                <a:latin typeface="Sitka Text"/>
                <a:cs typeface="Arial"/>
              </a:endParaRPr>
            </a:p>
            <a:p>
              <a:pPr algn="ctr">
                <a:lnSpc>
                  <a:spcPct val="100000"/>
                </a:lnSpc>
              </a:pPr>
              <a:r>
                <a:rPr lang="en-US" sz="1300">
                  <a:solidFill>
                    <a:srgbClr val="000000"/>
                  </a:solidFill>
                  <a:latin typeface="Sitka Text"/>
                  <a:cs typeface="Arial"/>
                </a:rPr>
                <a:t>Not cloud dependent</a:t>
              </a:r>
            </a:p>
            <a:p>
              <a:pPr algn="ctr">
                <a:lnSpc>
                  <a:spcPct val="100000"/>
                </a:lnSpc>
              </a:pPr>
              <a:endParaRPr lang="en-US" sz="1300">
                <a:latin typeface="Sitka Text"/>
                <a:cs typeface="Arial"/>
              </a:endParaRPr>
            </a:p>
            <a:p>
              <a:pPr algn="ctr">
                <a:lnSpc>
                  <a:spcPct val="100000"/>
                </a:lnSpc>
              </a:pPr>
              <a:r>
                <a:rPr lang="en-US" sz="1300">
                  <a:latin typeface="Sitka Text"/>
                  <a:cs typeface="Calibri"/>
                </a:rPr>
                <a:t>Can only process text-based documents</a:t>
              </a:r>
            </a:p>
          </p:txBody>
        </p:sp>
        <p:sp>
          <p:nvSpPr>
            <p:cNvPr id="133" name="Rectangle: Rounded Corners 132">
              <a:extLst>
                <a:ext uri="{FF2B5EF4-FFF2-40B4-BE49-F238E27FC236}">
                  <a16:creationId xmlns:a16="http://schemas.microsoft.com/office/drawing/2014/main" id="{C7262F90-22B1-4B79-A225-9A0B9C439D24}"/>
                </a:ext>
              </a:extLst>
            </p:cNvPr>
            <p:cNvSpPr/>
            <p:nvPr/>
          </p:nvSpPr>
          <p:spPr>
            <a:xfrm>
              <a:off x="7706186"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Top Corners Rounded 92">
              <a:extLst>
                <a:ext uri="{FF2B5EF4-FFF2-40B4-BE49-F238E27FC236}">
                  <a16:creationId xmlns:a16="http://schemas.microsoft.com/office/drawing/2014/main" id="{9EF7BB10-2AFF-4DA1-A5CB-34336D3A9C53}"/>
                </a:ext>
              </a:extLst>
            </p:cNvPr>
            <p:cNvSpPr/>
            <p:nvPr/>
          </p:nvSpPr>
          <p:spPr>
            <a:xfrm flipV="1">
              <a:off x="7378357" y="2766773"/>
              <a:ext cx="1847899" cy="953093"/>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tGPT - Wikipedia">
              <a:extLst>
                <a:ext uri="{FF2B5EF4-FFF2-40B4-BE49-F238E27FC236}">
                  <a16:creationId xmlns:a16="http://schemas.microsoft.com/office/drawing/2014/main" id="{A0D1C5E7-DB20-A35F-3F04-67CC9D91A9CD}"/>
                </a:ext>
              </a:extLst>
            </p:cNvPr>
            <p:cNvPicPr>
              <a:picLocks noChangeAspect="1"/>
            </p:cNvPicPr>
            <p:nvPr/>
          </p:nvPicPr>
          <p:blipFill>
            <a:blip r:embed="rId4"/>
            <a:stretch>
              <a:fillRect/>
            </a:stretch>
          </p:blipFill>
          <p:spPr>
            <a:xfrm>
              <a:off x="7979352" y="2891326"/>
              <a:ext cx="637072" cy="637674"/>
            </a:xfrm>
            <a:prstGeom prst="rect">
              <a:avLst/>
            </a:prstGeom>
          </p:spPr>
        </p:pic>
      </p:grpSp>
      <p:grpSp>
        <p:nvGrpSpPr>
          <p:cNvPr id="2" name="Group 1">
            <a:extLst>
              <a:ext uri="{FF2B5EF4-FFF2-40B4-BE49-F238E27FC236}">
                <a16:creationId xmlns:a16="http://schemas.microsoft.com/office/drawing/2014/main" id="{99DB1A25-73B6-6B5A-9577-E62F8757D9B4}"/>
              </a:ext>
            </a:extLst>
          </p:cNvPr>
          <p:cNvGrpSpPr/>
          <p:nvPr/>
        </p:nvGrpSpPr>
        <p:grpSpPr>
          <a:xfrm>
            <a:off x="3541379" y="2377906"/>
            <a:ext cx="2333433" cy="3748218"/>
            <a:chOff x="3511452" y="2558281"/>
            <a:chExt cx="2117344" cy="3458495"/>
          </a:xfrm>
        </p:grpSpPr>
        <p:grpSp>
          <p:nvGrpSpPr>
            <p:cNvPr id="18" name="Group 17">
              <a:extLst>
                <a:ext uri="{FF2B5EF4-FFF2-40B4-BE49-F238E27FC236}">
                  <a16:creationId xmlns:a16="http://schemas.microsoft.com/office/drawing/2014/main" id="{28D6211C-D50D-5BE2-5C57-4D73E708EEE1}"/>
                </a:ext>
              </a:extLst>
            </p:cNvPr>
            <p:cNvGrpSpPr/>
            <p:nvPr/>
          </p:nvGrpSpPr>
          <p:grpSpPr>
            <a:xfrm>
              <a:off x="3511452" y="2558281"/>
              <a:ext cx="2117344" cy="3438072"/>
              <a:chOff x="2857854" y="2772229"/>
              <a:chExt cx="2117344" cy="3438072"/>
            </a:xfrm>
          </p:grpSpPr>
          <p:sp>
            <p:nvSpPr>
              <p:cNvPr id="67" name="Rectangle: Top Corners Rounded 66">
                <a:extLst>
                  <a:ext uri="{FF2B5EF4-FFF2-40B4-BE49-F238E27FC236}">
                    <a16:creationId xmlns:a16="http://schemas.microsoft.com/office/drawing/2014/main" id="{38F9E96F-2CF1-45DC-9F8B-3E21948F377E}"/>
                  </a:ext>
                </a:extLst>
              </p:cNvPr>
              <p:cNvSpPr/>
              <p:nvPr/>
            </p:nvSpPr>
            <p:spPr>
              <a:xfrm>
                <a:off x="2857854" y="2772229"/>
                <a:ext cx="2117344" cy="3438072"/>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 Placeholder 2">
                <a:extLst>
                  <a:ext uri="{FF2B5EF4-FFF2-40B4-BE49-F238E27FC236}">
                    <a16:creationId xmlns:a16="http://schemas.microsoft.com/office/drawing/2014/main" id="{654A3FB5-983D-4682-8C47-13DC38259F87}"/>
                  </a:ext>
                </a:extLst>
              </p:cNvPr>
              <p:cNvSpPr txBox="1">
                <a:spLocks/>
              </p:cNvSpPr>
              <p:nvPr/>
            </p:nvSpPr>
            <p:spPr>
              <a:xfrm>
                <a:off x="2940822" y="3918065"/>
                <a:ext cx="1952676" cy="2079951"/>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300">
                    <a:solidFill>
                      <a:srgbClr val="000000"/>
                    </a:solidFill>
                    <a:latin typeface="Sitka Text"/>
                    <a:cs typeface="Arial"/>
                  </a:rPr>
                  <a:t>Can process multimodal information</a:t>
                </a:r>
                <a:endParaRPr lang="en-US" sz="1300">
                  <a:latin typeface="Sitka Text"/>
                  <a:cs typeface="Arial"/>
                </a:endParaRPr>
              </a:p>
              <a:p>
                <a:pPr algn="ctr">
                  <a:lnSpc>
                    <a:spcPct val="100000"/>
                  </a:lnSpc>
                </a:pPr>
                <a:endParaRPr lang="en-US" sz="1300">
                  <a:solidFill>
                    <a:srgbClr val="000000"/>
                  </a:solidFill>
                  <a:latin typeface="Sitka Text"/>
                  <a:cs typeface="Arial"/>
                </a:endParaRPr>
              </a:p>
              <a:p>
                <a:pPr algn="ctr">
                  <a:lnSpc>
                    <a:spcPct val="100000"/>
                  </a:lnSpc>
                </a:pPr>
                <a:r>
                  <a:rPr lang="en-US" sz="1300">
                    <a:solidFill>
                      <a:srgbClr val="000000"/>
                    </a:solidFill>
                    <a:latin typeface="Sitka Text"/>
                    <a:cs typeface="Arial"/>
                  </a:rPr>
                  <a:t>API for fine-tuning not available yet</a:t>
                </a:r>
              </a:p>
              <a:p>
                <a:pPr algn="ctr">
                  <a:lnSpc>
                    <a:spcPct val="100000"/>
                  </a:lnSpc>
                </a:pPr>
                <a:endParaRPr lang="en-US" sz="1300">
                  <a:latin typeface="Sitka Text"/>
                  <a:cs typeface="Arial"/>
                </a:endParaRPr>
              </a:p>
              <a:p>
                <a:pPr algn="ctr">
                  <a:lnSpc>
                    <a:spcPct val="100000"/>
                  </a:lnSpc>
                </a:pPr>
                <a:r>
                  <a:rPr lang="en-US" sz="1300">
                    <a:latin typeface="Sitka Text"/>
                    <a:cs typeface="Arial"/>
                  </a:rPr>
                  <a:t>Can compute complex input data</a:t>
                </a:r>
              </a:p>
              <a:p>
                <a:pPr marL="285750" indent="-285750" algn="ctr">
                  <a:lnSpc>
                    <a:spcPct val="100000"/>
                  </a:lnSpc>
                  <a:buFont typeface="Arial,Sans-Serif"/>
                  <a:buChar char="•"/>
                </a:pPr>
                <a:endParaRPr lang="en-US" sz="1300">
                  <a:latin typeface="Sitka Text"/>
                  <a:cs typeface="Arial"/>
                </a:endParaRPr>
              </a:p>
            </p:txBody>
          </p:sp>
          <p:sp>
            <p:nvSpPr>
              <p:cNvPr id="79" name="Rectangle: Top Corners Rounded 78">
                <a:extLst>
                  <a:ext uri="{FF2B5EF4-FFF2-40B4-BE49-F238E27FC236}">
                    <a16:creationId xmlns:a16="http://schemas.microsoft.com/office/drawing/2014/main" id="{EF7680F9-7948-45C4-83FF-E1776DB142D5}"/>
                  </a:ext>
                </a:extLst>
              </p:cNvPr>
              <p:cNvSpPr/>
              <p:nvPr/>
            </p:nvSpPr>
            <p:spPr>
              <a:xfrm flipV="1">
                <a:off x="2978438" y="2777476"/>
                <a:ext cx="1884059" cy="959925"/>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with white text&#10;&#10;Description automatically generated">
                <a:extLst>
                  <a:ext uri="{FF2B5EF4-FFF2-40B4-BE49-F238E27FC236}">
                    <a16:creationId xmlns:a16="http://schemas.microsoft.com/office/drawing/2014/main" id="{03A1BEE0-735D-1113-0A7B-6D26EFAF8B8C}"/>
                  </a:ext>
                </a:extLst>
              </p:cNvPr>
              <p:cNvPicPr>
                <a:picLocks noChangeAspect="1"/>
              </p:cNvPicPr>
              <p:nvPr/>
            </p:nvPicPr>
            <p:blipFill>
              <a:blip r:embed="rId5"/>
              <a:stretch>
                <a:fillRect/>
              </a:stretch>
            </p:blipFill>
            <p:spPr>
              <a:xfrm>
                <a:off x="3427503" y="2942378"/>
                <a:ext cx="976312" cy="545965"/>
              </a:xfrm>
              <a:prstGeom prst="rect">
                <a:avLst/>
              </a:prstGeom>
            </p:spPr>
          </p:pic>
        </p:grpSp>
        <p:sp>
          <p:nvSpPr>
            <p:cNvPr id="131" name="Rectangle: Rounded Corners 130">
              <a:extLst>
                <a:ext uri="{FF2B5EF4-FFF2-40B4-BE49-F238E27FC236}">
                  <a16:creationId xmlns:a16="http://schemas.microsoft.com/office/drawing/2014/main" id="{99B312C6-33D0-4E32-8845-DF06CFF82AB9}"/>
                </a:ext>
              </a:extLst>
            </p:cNvPr>
            <p:cNvSpPr/>
            <p:nvPr/>
          </p:nvSpPr>
          <p:spPr>
            <a:xfrm>
              <a:off x="3975309" y="5982487"/>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5" name="Straight Arrow Connector 4">
            <a:extLst>
              <a:ext uri="{FF2B5EF4-FFF2-40B4-BE49-F238E27FC236}">
                <a16:creationId xmlns:a16="http://schemas.microsoft.com/office/drawing/2014/main" id="{D7971F5E-86E2-D394-7A1B-C890043E4018}"/>
              </a:ext>
            </a:extLst>
          </p:cNvPr>
          <p:cNvCxnSpPr/>
          <p:nvPr/>
        </p:nvCxnSpPr>
        <p:spPr>
          <a:xfrm flipV="1">
            <a:off x="789334" y="993085"/>
            <a:ext cx="10439399" cy="2062"/>
          </a:xfrm>
          <a:prstGeom prst="straightConnector1">
            <a:avLst/>
          </a:prstGeom>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0097BDB5-A9F9-D147-C21F-51031D8B6D6E}"/>
              </a:ext>
            </a:extLst>
          </p:cNvPr>
          <p:cNvGrpSpPr/>
          <p:nvPr/>
        </p:nvGrpSpPr>
        <p:grpSpPr>
          <a:xfrm>
            <a:off x="247881" y="6320526"/>
            <a:ext cx="5093819" cy="374295"/>
            <a:chOff x="1128300" y="6428647"/>
            <a:chExt cx="5093819" cy="374295"/>
          </a:xfrm>
        </p:grpSpPr>
        <p:cxnSp>
          <p:nvCxnSpPr>
            <p:cNvPr id="9" name="Straight Connector 8">
              <a:extLst>
                <a:ext uri="{FF2B5EF4-FFF2-40B4-BE49-F238E27FC236}">
                  <a16:creationId xmlns:a16="http://schemas.microsoft.com/office/drawing/2014/main" id="{E27D2177-0E3F-1303-3C9B-D316818CA623}"/>
                </a:ext>
              </a:extLst>
            </p:cNvPr>
            <p:cNvCxnSpPr>
              <a:cxnSpLocks/>
            </p:cNvCxnSpPr>
            <p:nvPr/>
          </p:nvCxnSpPr>
          <p:spPr>
            <a:xfrm flipV="1">
              <a:off x="1175709" y="6506628"/>
              <a:ext cx="4302498" cy="13623"/>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4D32C47-7F65-F357-3446-DB053D29EC37}"/>
                </a:ext>
              </a:extLst>
            </p:cNvPr>
            <p:cNvSpPr/>
            <p:nvPr/>
          </p:nvSpPr>
          <p:spPr>
            <a:xfrm rot="16200000">
              <a:off x="1128300" y="6431974"/>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0" name="Oval 19">
              <a:extLst>
                <a:ext uri="{FF2B5EF4-FFF2-40B4-BE49-F238E27FC236}">
                  <a16:creationId xmlns:a16="http://schemas.microsoft.com/office/drawing/2014/main" id="{759DE629-DC75-12E6-8D35-00A8674C642D}"/>
                </a:ext>
              </a:extLst>
            </p:cNvPr>
            <p:cNvSpPr/>
            <p:nvPr/>
          </p:nvSpPr>
          <p:spPr>
            <a:xfrm rot="16200000">
              <a:off x="2611389" y="642864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1" name="Oval 20">
              <a:extLst>
                <a:ext uri="{FF2B5EF4-FFF2-40B4-BE49-F238E27FC236}">
                  <a16:creationId xmlns:a16="http://schemas.microsoft.com/office/drawing/2014/main" id="{9925AD29-FC6A-C05B-B98A-A79D72E37242}"/>
                </a:ext>
              </a:extLst>
            </p:cNvPr>
            <p:cNvSpPr/>
            <p:nvPr/>
          </p:nvSpPr>
          <p:spPr>
            <a:xfrm rot="16200000">
              <a:off x="4005808" y="643197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2" name="Oval 21">
              <a:extLst>
                <a:ext uri="{FF2B5EF4-FFF2-40B4-BE49-F238E27FC236}">
                  <a16:creationId xmlns:a16="http://schemas.microsoft.com/office/drawing/2014/main" id="{092A0719-72FD-A796-74C9-F6C87C8A984C}"/>
                </a:ext>
              </a:extLst>
            </p:cNvPr>
            <p:cNvSpPr/>
            <p:nvPr/>
          </p:nvSpPr>
          <p:spPr>
            <a:xfrm rot="16200000">
              <a:off x="5478207" y="642864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3" name="TextBox 7">
              <a:extLst>
                <a:ext uri="{FF2B5EF4-FFF2-40B4-BE49-F238E27FC236}">
                  <a16:creationId xmlns:a16="http://schemas.microsoft.com/office/drawing/2014/main" id="{C8E63FAF-2423-A17E-15AF-187319B23EB0}"/>
                </a:ext>
              </a:extLst>
            </p:cNvPr>
            <p:cNvSpPr txBox="1"/>
            <p:nvPr/>
          </p:nvSpPr>
          <p:spPr>
            <a:xfrm>
              <a:off x="4890257" y="6545115"/>
              <a:ext cx="1331862" cy="257827"/>
            </a:xfrm>
            <a:prstGeom prst="rect">
              <a:avLst/>
            </a:prstGeom>
            <a:noFill/>
          </p:spPr>
          <p:txBody>
            <a:bodyPr wrap="square" lIns="91440" tIns="45720" rIns="91440" bIns="45720" rtlCol="0" anchor="t">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Technology Overview</a:t>
              </a:r>
              <a:endParaRPr lang="en-US" sz="900"/>
            </a:p>
          </p:txBody>
        </p:sp>
      </p:grpSp>
      <p:grpSp>
        <p:nvGrpSpPr>
          <p:cNvPr id="31" name="Group 30">
            <a:extLst>
              <a:ext uri="{FF2B5EF4-FFF2-40B4-BE49-F238E27FC236}">
                <a16:creationId xmlns:a16="http://schemas.microsoft.com/office/drawing/2014/main" id="{BD730CAC-60E0-FAB9-B706-1D95AD68360E}"/>
              </a:ext>
            </a:extLst>
          </p:cNvPr>
          <p:cNvGrpSpPr/>
          <p:nvPr/>
        </p:nvGrpSpPr>
        <p:grpSpPr>
          <a:xfrm>
            <a:off x="9250365" y="2385734"/>
            <a:ext cx="2208328" cy="3747188"/>
            <a:chOff x="6521099" y="2467501"/>
            <a:chExt cx="2117344" cy="3443071"/>
          </a:xfrm>
        </p:grpSpPr>
        <p:sp>
          <p:nvSpPr>
            <p:cNvPr id="32" name="Rectangle: Top Corners Rounded 31">
              <a:extLst>
                <a:ext uri="{FF2B5EF4-FFF2-40B4-BE49-F238E27FC236}">
                  <a16:creationId xmlns:a16="http://schemas.microsoft.com/office/drawing/2014/main" id="{0A16DBA3-2245-973D-9EC6-CBC345783A7C}"/>
                </a:ext>
              </a:extLst>
            </p:cNvPr>
            <p:cNvSpPr/>
            <p:nvPr/>
          </p:nvSpPr>
          <p:spPr>
            <a:xfrm>
              <a:off x="6521099" y="2472501"/>
              <a:ext cx="2117344" cy="3438071"/>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Text Placeholder 2">
              <a:extLst>
                <a:ext uri="{FF2B5EF4-FFF2-40B4-BE49-F238E27FC236}">
                  <a16:creationId xmlns:a16="http://schemas.microsoft.com/office/drawing/2014/main" id="{B5AB7AD9-D1AA-8A1D-CBA1-F0AB56504223}"/>
                </a:ext>
              </a:extLst>
            </p:cNvPr>
            <p:cNvSpPr txBox="1">
              <a:spLocks/>
            </p:cNvSpPr>
            <p:nvPr/>
          </p:nvSpPr>
          <p:spPr>
            <a:xfrm>
              <a:off x="6605225" y="3323025"/>
              <a:ext cx="1949390" cy="2079951"/>
            </a:xfrm>
            <a:prstGeom prst="rect">
              <a:avLst/>
            </a:prstGeom>
          </p:spPr>
          <p:txBody>
            <a:bodyPr vert="horz" wrap="square" lIns="0" tIns="0" rIns="0" bIns="0" rtlCol="0" anchor="ctr" anchorCtr="0">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a:solidFill>
                    <a:srgbClr val="000000"/>
                  </a:solidFill>
                  <a:latin typeface="Sitka Text"/>
                  <a:cs typeface="Arial"/>
                </a:rPr>
                <a:t>Can provide audio response</a:t>
              </a:r>
              <a:endParaRPr lang="en-US"/>
            </a:p>
            <a:p>
              <a:pPr algn="ctr"/>
              <a:endParaRPr lang="en-US" sz="1300">
                <a:latin typeface="Sitka Text"/>
                <a:cs typeface="Arial"/>
              </a:endParaRPr>
            </a:p>
            <a:p>
              <a:pPr algn="ctr">
                <a:lnSpc>
                  <a:spcPct val="100000"/>
                </a:lnSpc>
              </a:pPr>
              <a:r>
                <a:rPr lang="en-US" sz="1300">
                  <a:latin typeface="Sitka Text"/>
                  <a:cs typeface="Arial"/>
                </a:rPr>
                <a:t>Can't sustain complex and multi-turn conversations</a:t>
              </a:r>
            </a:p>
            <a:p>
              <a:pPr algn="ctr"/>
              <a:endParaRPr lang="en-US" sz="1300">
                <a:latin typeface="Sitka Text"/>
                <a:cs typeface="Arial"/>
              </a:endParaRPr>
            </a:p>
            <a:p>
              <a:pPr algn="ctr">
                <a:lnSpc>
                  <a:spcPct val="100000"/>
                </a:lnSpc>
              </a:pPr>
              <a:r>
                <a:rPr lang="en-US" sz="1300">
                  <a:latin typeface="Sitka Text"/>
                  <a:cs typeface="Arial"/>
                </a:rPr>
                <a:t>Only offered on Google cloud</a:t>
              </a:r>
            </a:p>
          </p:txBody>
        </p:sp>
        <p:sp>
          <p:nvSpPr>
            <p:cNvPr id="34" name="Rectangle: Rounded Corners 33">
              <a:extLst>
                <a:ext uri="{FF2B5EF4-FFF2-40B4-BE49-F238E27FC236}">
                  <a16:creationId xmlns:a16="http://schemas.microsoft.com/office/drawing/2014/main" id="{3E505A69-DAEB-23A6-8DDE-5729FC98B7B0}"/>
                </a:ext>
              </a:extLst>
            </p:cNvPr>
            <p:cNvSpPr/>
            <p:nvPr/>
          </p:nvSpPr>
          <p:spPr>
            <a:xfrm>
              <a:off x="6985410" y="5876283"/>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35" name="Rectangle: Top Corners Rounded 34">
              <a:extLst>
                <a:ext uri="{FF2B5EF4-FFF2-40B4-BE49-F238E27FC236}">
                  <a16:creationId xmlns:a16="http://schemas.microsoft.com/office/drawing/2014/main" id="{E650AD66-EE7D-4F45-E129-71ED41825843}"/>
                </a:ext>
              </a:extLst>
            </p:cNvPr>
            <p:cNvSpPr/>
            <p:nvPr/>
          </p:nvSpPr>
          <p:spPr>
            <a:xfrm flipV="1">
              <a:off x="6588150" y="2467501"/>
              <a:ext cx="1987521" cy="953390"/>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6" name="Picture 35" descr="A logo with a white background&#10;&#10;Description automatically generated">
              <a:extLst>
                <a:ext uri="{FF2B5EF4-FFF2-40B4-BE49-F238E27FC236}">
                  <a16:creationId xmlns:a16="http://schemas.microsoft.com/office/drawing/2014/main" id="{B40F8749-E6F0-F3BF-1CEC-FBDAD97FE3D9}"/>
                </a:ext>
              </a:extLst>
            </p:cNvPr>
            <p:cNvPicPr>
              <a:picLocks noChangeAspect="1"/>
            </p:cNvPicPr>
            <p:nvPr/>
          </p:nvPicPr>
          <p:blipFill>
            <a:blip r:embed="rId6"/>
            <a:stretch>
              <a:fillRect/>
            </a:stretch>
          </p:blipFill>
          <p:spPr>
            <a:xfrm>
              <a:off x="7153985" y="2627837"/>
              <a:ext cx="851779" cy="576643"/>
            </a:xfrm>
            <a:prstGeom prst="rect">
              <a:avLst/>
            </a:prstGeom>
          </p:spPr>
        </p:pic>
      </p:grpSp>
      <p:pic>
        <p:nvPicPr>
          <p:cNvPr id="13" name="Picture 12" descr="A black letter on a tan background&#10;&#10;Description automatically generated">
            <a:extLst>
              <a:ext uri="{FF2B5EF4-FFF2-40B4-BE49-F238E27FC236}">
                <a16:creationId xmlns:a16="http://schemas.microsoft.com/office/drawing/2014/main" id="{43882DD8-42E6-03FF-AE20-3B438E9C5E5A}"/>
              </a:ext>
            </a:extLst>
          </p:cNvPr>
          <p:cNvPicPr>
            <a:picLocks noChangeAspect="1"/>
          </p:cNvPicPr>
          <p:nvPr/>
        </p:nvPicPr>
        <p:blipFill>
          <a:blip r:embed="rId7"/>
          <a:stretch>
            <a:fillRect/>
          </a:stretch>
        </p:blipFill>
        <p:spPr>
          <a:xfrm>
            <a:off x="1752599" y="2508913"/>
            <a:ext cx="287742" cy="276367"/>
          </a:xfrm>
          <a:prstGeom prst="rect">
            <a:avLst/>
          </a:prstGeom>
        </p:spPr>
      </p:pic>
      <p:pic>
        <p:nvPicPr>
          <p:cNvPr id="17" name="Picture 16" descr="A white square with black and pink text&#10;&#10;Description automatically generated">
            <a:extLst>
              <a:ext uri="{FF2B5EF4-FFF2-40B4-BE49-F238E27FC236}">
                <a16:creationId xmlns:a16="http://schemas.microsoft.com/office/drawing/2014/main" id="{10DD3203-B7C3-AA5C-EE7C-016BDE32FA3A}"/>
              </a:ext>
            </a:extLst>
          </p:cNvPr>
          <p:cNvPicPr>
            <a:picLocks noChangeAspect="1"/>
          </p:cNvPicPr>
          <p:nvPr/>
        </p:nvPicPr>
        <p:blipFill>
          <a:blip r:embed="rId8"/>
          <a:stretch>
            <a:fillRect/>
          </a:stretch>
        </p:blipFill>
        <p:spPr>
          <a:xfrm>
            <a:off x="2098911" y="2792672"/>
            <a:ext cx="311625" cy="288879"/>
          </a:xfrm>
          <a:prstGeom prst="rect">
            <a:avLst/>
          </a:prstGeom>
        </p:spPr>
      </p:pic>
      <p:pic>
        <p:nvPicPr>
          <p:cNvPr id="24" name="Picture 23">
            <a:extLst>
              <a:ext uri="{FF2B5EF4-FFF2-40B4-BE49-F238E27FC236}">
                <a16:creationId xmlns:a16="http://schemas.microsoft.com/office/drawing/2014/main" id="{01579596-6B53-4DE9-5E50-3F53D022673D}"/>
              </a:ext>
            </a:extLst>
          </p:cNvPr>
          <p:cNvPicPr>
            <a:picLocks noChangeAspect="1"/>
          </p:cNvPicPr>
          <p:nvPr/>
        </p:nvPicPr>
        <p:blipFill>
          <a:blip r:embed="rId9"/>
          <a:stretch>
            <a:fillRect/>
          </a:stretch>
        </p:blipFill>
        <p:spPr>
          <a:xfrm>
            <a:off x="2477353" y="2506710"/>
            <a:ext cx="305370" cy="292148"/>
          </a:xfrm>
          <a:prstGeom prst="rect">
            <a:avLst/>
          </a:prstGeom>
        </p:spPr>
      </p:pic>
      <p:pic>
        <p:nvPicPr>
          <p:cNvPr id="25" name="Picture 24" descr="A logo with a blue and black text&#10;&#10;Description automatically generated">
            <a:extLst>
              <a:ext uri="{FF2B5EF4-FFF2-40B4-BE49-F238E27FC236}">
                <a16:creationId xmlns:a16="http://schemas.microsoft.com/office/drawing/2014/main" id="{AEE1BDA1-1337-1DE5-3DA3-A46B23B21FA5}"/>
              </a:ext>
            </a:extLst>
          </p:cNvPr>
          <p:cNvPicPr>
            <a:picLocks noChangeAspect="1"/>
          </p:cNvPicPr>
          <p:nvPr/>
        </p:nvPicPr>
        <p:blipFill>
          <a:blip r:embed="rId10"/>
          <a:stretch>
            <a:fillRect/>
          </a:stretch>
        </p:blipFill>
        <p:spPr>
          <a:xfrm>
            <a:off x="1751746" y="3033662"/>
            <a:ext cx="306508" cy="312193"/>
          </a:xfrm>
          <a:prstGeom prst="rect">
            <a:avLst/>
          </a:prstGeom>
        </p:spPr>
      </p:pic>
      <p:pic>
        <p:nvPicPr>
          <p:cNvPr id="30" name="Picture 29" descr="A close-up of a paint palette&#10;&#10;Description automatically generated">
            <a:extLst>
              <a:ext uri="{FF2B5EF4-FFF2-40B4-BE49-F238E27FC236}">
                <a16:creationId xmlns:a16="http://schemas.microsoft.com/office/drawing/2014/main" id="{ECC4A2F0-AC30-0457-1BCF-DA01B7E565D1}"/>
              </a:ext>
            </a:extLst>
          </p:cNvPr>
          <p:cNvPicPr>
            <a:picLocks noChangeAspect="1"/>
          </p:cNvPicPr>
          <p:nvPr/>
        </p:nvPicPr>
        <p:blipFill>
          <a:blip r:embed="rId11"/>
          <a:stretch>
            <a:fillRect/>
          </a:stretch>
        </p:blipFill>
        <p:spPr>
          <a:xfrm>
            <a:off x="2478561" y="3047431"/>
            <a:ext cx="314326" cy="300252"/>
          </a:xfrm>
          <a:prstGeom prst="rect">
            <a:avLst/>
          </a:prstGeom>
        </p:spPr>
      </p:pic>
      <p:sp>
        <p:nvSpPr>
          <p:cNvPr id="39" name="Rectangle 38">
            <a:extLst>
              <a:ext uri="{FF2B5EF4-FFF2-40B4-BE49-F238E27FC236}">
                <a16:creationId xmlns:a16="http://schemas.microsoft.com/office/drawing/2014/main" id="{F4233267-2792-8A3A-4478-D86ABA9B5BC7}"/>
              </a:ext>
            </a:extLst>
          </p:cNvPr>
          <p:cNvSpPr/>
          <p:nvPr/>
        </p:nvSpPr>
        <p:spPr>
          <a:xfrm>
            <a:off x="789214" y="1741714"/>
            <a:ext cx="2100942" cy="647699"/>
          </a:xfrm>
          <a:prstGeom prst="rect">
            <a:avLst/>
          </a:prstGeom>
          <a:solidFill>
            <a:srgbClr val="222F3E"/>
          </a:solidFill>
          <a:ln>
            <a:solidFill>
              <a:srgbClr val="222F3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Sitka Heading"/>
                <a:cs typeface="Calibri"/>
              </a:rPr>
              <a:t>Amazon Bedrock</a:t>
            </a:r>
            <a:endParaRPr lang="en-US">
              <a:latin typeface="Sitka Heading"/>
            </a:endParaRPr>
          </a:p>
        </p:txBody>
      </p:sp>
      <p:sp>
        <p:nvSpPr>
          <p:cNvPr id="40" name="Rectangle 39">
            <a:extLst>
              <a:ext uri="{FF2B5EF4-FFF2-40B4-BE49-F238E27FC236}">
                <a16:creationId xmlns:a16="http://schemas.microsoft.com/office/drawing/2014/main" id="{14C0FDFC-C849-1B51-48FE-825CF71558CF}"/>
              </a:ext>
            </a:extLst>
          </p:cNvPr>
          <p:cNvSpPr/>
          <p:nvPr/>
        </p:nvSpPr>
        <p:spPr>
          <a:xfrm>
            <a:off x="9318170" y="1747156"/>
            <a:ext cx="2068285" cy="642257"/>
          </a:xfrm>
          <a:prstGeom prst="rect">
            <a:avLst/>
          </a:prstGeom>
          <a:solidFill>
            <a:srgbClr val="222F3E"/>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Sitka Heading"/>
                <a:cs typeface="Calibri"/>
              </a:rPr>
              <a:t>Bard AI</a:t>
            </a:r>
            <a:endParaRPr lang="en-US">
              <a:latin typeface="Sitka Heading"/>
            </a:endParaRPr>
          </a:p>
        </p:txBody>
      </p:sp>
      <p:sp>
        <p:nvSpPr>
          <p:cNvPr id="41" name="Rectangle 40">
            <a:extLst>
              <a:ext uri="{FF2B5EF4-FFF2-40B4-BE49-F238E27FC236}">
                <a16:creationId xmlns:a16="http://schemas.microsoft.com/office/drawing/2014/main" id="{642DD668-DD80-ED76-365E-6B342471AE96}"/>
              </a:ext>
            </a:extLst>
          </p:cNvPr>
          <p:cNvSpPr/>
          <p:nvPr/>
        </p:nvSpPr>
        <p:spPr>
          <a:xfrm>
            <a:off x="3673928" y="1747156"/>
            <a:ext cx="2068285" cy="642257"/>
          </a:xfrm>
          <a:prstGeom prst="rect">
            <a:avLst/>
          </a:prstGeom>
          <a:solidFill>
            <a:srgbClr val="222F3E"/>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Sitka Heading"/>
                <a:cs typeface="Calibri"/>
              </a:rPr>
              <a:t>GPT-4</a:t>
            </a:r>
            <a:endParaRPr lang="en-US">
              <a:latin typeface="Sitka Heading"/>
            </a:endParaRPr>
          </a:p>
        </p:txBody>
      </p:sp>
      <p:sp>
        <p:nvSpPr>
          <p:cNvPr id="42" name="Rectangle 41">
            <a:extLst>
              <a:ext uri="{FF2B5EF4-FFF2-40B4-BE49-F238E27FC236}">
                <a16:creationId xmlns:a16="http://schemas.microsoft.com/office/drawing/2014/main" id="{1C095EE6-C19C-E80D-7FEF-660B1A764C2F}"/>
              </a:ext>
            </a:extLst>
          </p:cNvPr>
          <p:cNvSpPr/>
          <p:nvPr/>
        </p:nvSpPr>
        <p:spPr>
          <a:xfrm>
            <a:off x="6520542" y="1736269"/>
            <a:ext cx="2068285" cy="642257"/>
          </a:xfrm>
          <a:prstGeom prst="rect">
            <a:avLst/>
          </a:prstGeom>
          <a:solidFill>
            <a:srgbClr val="222F3E"/>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Sitka Heading"/>
                <a:cs typeface="Calibri"/>
              </a:rPr>
              <a:t>GPT 3.5 Turbo</a:t>
            </a:r>
            <a:endParaRPr lang="en-US">
              <a:latin typeface="Sitka Heading"/>
            </a:endParaRPr>
          </a:p>
        </p:txBody>
      </p:sp>
    </p:spTree>
    <p:extLst>
      <p:ext uri="{BB962C8B-B14F-4D97-AF65-F5344CB8AC3E}">
        <p14:creationId xmlns:p14="http://schemas.microsoft.com/office/powerpoint/2010/main" val="3608617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7B08B-D02F-5B4D-7A59-73F31711B948}"/>
              </a:ext>
            </a:extLst>
          </p:cNvPr>
          <p:cNvSpPr>
            <a:spLocks noGrp="1"/>
          </p:cNvSpPr>
          <p:nvPr>
            <p:ph type="title"/>
          </p:nvPr>
        </p:nvSpPr>
        <p:spPr>
          <a:xfrm>
            <a:off x="838200" y="130663"/>
            <a:ext cx="10515600" cy="1325563"/>
          </a:xfrm>
        </p:spPr>
        <p:txBody>
          <a:bodyPr>
            <a:normAutofit/>
          </a:bodyPr>
          <a:lstStyle/>
          <a:p>
            <a:r>
              <a:rPr lang="en-US" sz="3200">
                <a:latin typeface="Sitka Heading"/>
              </a:rPr>
              <a:t>XR creates an immersive learning experience for new hires</a:t>
            </a:r>
          </a:p>
        </p:txBody>
      </p:sp>
      <p:sp>
        <p:nvSpPr>
          <p:cNvPr id="4" name="AutoShape 2" descr="How could the manufacturing sector utilize extended reality? | igus blog">
            <a:extLst>
              <a:ext uri="{FF2B5EF4-FFF2-40B4-BE49-F238E27FC236}">
                <a16:creationId xmlns:a16="http://schemas.microsoft.com/office/drawing/2014/main" id="{60EFCEED-F8F7-C0AD-78B7-BF655F048D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diagram of different types of reality&#10;&#10;Description automatically generated">
            <a:extLst>
              <a:ext uri="{FF2B5EF4-FFF2-40B4-BE49-F238E27FC236}">
                <a16:creationId xmlns:a16="http://schemas.microsoft.com/office/drawing/2014/main" id="{2A458A27-BB25-3DB7-8DAC-8A574F9B2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917" y="1712696"/>
            <a:ext cx="4853659" cy="2177155"/>
          </a:xfrm>
          <a:prstGeom prst="rect">
            <a:avLst/>
          </a:prstGeom>
        </p:spPr>
      </p:pic>
      <p:sp>
        <p:nvSpPr>
          <p:cNvPr id="13" name="TextBox 12">
            <a:extLst>
              <a:ext uri="{FF2B5EF4-FFF2-40B4-BE49-F238E27FC236}">
                <a16:creationId xmlns:a16="http://schemas.microsoft.com/office/drawing/2014/main" id="{09A4468A-FDBD-9F2C-675F-AE750AD997FF}"/>
              </a:ext>
            </a:extLst>
          </p:cNvPr>
          <p:cNvSpPr txBox="1"/>
          <p:nvPr/>
        </p:nvSpPr>
        <p:spPr>
          <a:xfrm>
            <a:off x="873727" y="4306146"/>
            <a:ext cx="5417791" cy="1569660"/>
          </a:xfrm>
          <a:prstGeom prst="rect">
            <a:avLst/>
          </a:prstGeom>
          <a:noFill/>
        </p:spPr>
        <p:txBody>
          <a:bodyPr wrap="square" lIns="91440" tIns="45720" rIns="91440" bIns="45720" rtlCol="0" anchor="t">
            <a:spAutoFit/>
          </a:bodyPr>
          <a:lstStyle/>
          <a:p>
            <a:pPr marL="342900" indent="-342900">
              <a:buClr>
                <a:schemeClr val="tx1">
                  <a:lumMod val="85000"/>
                  <a:lumOff val="15000"/>
                </a:schemeClr>
              </a:buClr>
              <a:buFont typeface="Arial"/>
              <a:buChar char="•"/>
            </a:pPr>
            <a:r>
              <a:rPr lang="en-US" sz="2400">
                <a:latin typeface="Sitka Text"/>
              </a:rPr>
              <a:t>Umbrella term for immersive technologies </a:t>
            </a:r>
            <a:endParaRPr lang="en-US" sz="2000">
              <a:latin typeface="Sitka Text"/>
              <a:cs typeface="Calibri" panose="020F0502020204030204"/>
            </a:endParaRPr>
          </a:p>
          <a:p>
            <a:pPr marL="342900" indent="-342900">
              <a:buClr>
                <a:schemeClr val="tx1">
                  <a:lumMod val="85000"/>
                  <a:lumOff val="15000"/>
                </a:schemeClr>
              </a:buClr>
              <a:buFont typeface="Arial"/>
              <a:buChar char="•"/>
            </a:pPr>
            <a:r>
              <a:rPr lang="en-US" sz="2400">
                <a:latin typeface="Sitka Text"/>
              </a:rPr>
              <a:t>Simulates interactive real-world scenarios</a:t>
            </a:r>
            <a:endParaRPr lang="en-US" sz="2400">
              <a:latin typeface="Sitka Text"/>
              <a:cs typeface="Calibri" panose="020F0502020204030204"/>
            </a:endParaRPr>
          </a:p>
        </p:txBody>
      </p:sp>
      <p:cxnSp>
        <p:nvCxnSpPr>
          <p:cNvPr id="28" name="Straight Arrow Connector 27">
            <a:extLst>
              <a:ext uri="{FF2B5EF4-FFF2-40B4-BE49-F238E27FC236}">
                <a16:creationId xmlns:a16="http://schemas.microsoft.com/office/drawing/2014/main" id="{04FB2D15-8697-6ABE-0224-A174980A24BA}"/>
              </a:ext>
            </a:extLst>
          </p:cNvPr>
          <p:cNvCxnSpPr/>
          <p:nvPr/>
        </p:nvCxnSpPr>
        <p:spPr>
          <a:xfrm flipV="1">
            <a:off x="873968" y="1127317"/>
            <a:ext cx="10439399" cy="2062"/>
          </a:xfrm>
          <a:prstGeom prst="straightConnector1">
            <a:avLst/>
          </a:prstGeom>
        </p:spPr>
        <p:style>
          <a:lnRef idx="2">
            <a:schemeClr val="dk1"/>
          </a:lnRef>
          <a:fillRef idx="0">
            <a:schemeClr val="dk1"/>
          </a:fillRef>
          <a:effectRef idx="1">
            <a:schemeClr val="dk1"/>
          </a:effectRef>
          <a:fontRef idx="minor">
            <a:schemeClr val="tx1"/>
          </a:fontRef>
        </p:style>
      </p:cxnSp>
      <p:sp>
        <p:nvSpPr>
          <p:cNvPr id="31" name="Graphic 4">
            <a:extLst>
              <a:ext uri="{FF2B5EF4-FFF2-40B4-BE49-F238E27FC236}">
                <a16:creationId xmlns:a16="http://schemas.microsoft.com/office/drawing/2014/main" id="{29F0B433-EB96-37C0-3631-74FF6736C58F}"/>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Graphic 4">
            <a:extLst>
              <a:ext uri="{FF2B5EF4-FFF2-40B4-BE49-F238E27FC236}">
                <a16:creationId xmlns:a16="http://schemas.microsoft.com/office/drawing/2014/main" id="{0B3DE9A7-6A1A-0CA7-2BCD-0018C16481CA}"/>
              </a:ext>
            </a:extLst>
          </p:cNvPr>
          <p:cNvSpPr/>
          <p:nvPr/>
        </p:nvSpPr>
        <p:spPr>
          <a:xfrm rot="18083371">
            <a:off x="-10883" y="5393496"/>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pic>
        <p:nvPicPr>
          <p:cNvPr id="3074" name="Picture 2" descr="VR Training: The Missing Component in Your Preventive Maintenance Program -  Foundry 45 Virtual Reality">
            <a:extLst>
              <a:ext uri="{FF2B5EF4-FFF2-40B4-BE49-F238E27FC236}">
                <a16:creationId xmlns:a16="http://schemas.microsoft.com/office/drawing/2014/main" id="{7049A923-B836-9415-2522-9D659B4AE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8227" y="1764002"/>
            <a:ext cx="3224705" cy="2165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0B204EC-AD55-C82D-4297-BD18E397BAC1}"/>
              </a:ext>
            </a:extLst>
          </p:cNvPr>
          <p:cNvSpPr>
            <a:spLocks noGrp="1"/>
          </p:cNvSpPr>
          <p:nvPr>
            <p:ph type="sldNum" sz="quarter" idx="12"/>
          </p:nvPr>
        </p:nvSpPr>
        <p:spPr/>
        <p:txBody>
          <a:bodyPr/>
          <a:lstStyle/>
          <a:p>
            <a:fld id="{330EA680-D336-4FF7-8B7A-9848BB0A1C32}" type="slidenum">
              <a:rPr lang="en-GB" smtClean="0"/>
              <a:t>17</a:t>
            </a:fld>
            <a:endParaRPr lang="en-US"/>
          </a:p>
        </p:txBody>
      </p:sp>
      <p:grpSp>
        <p:nvGrpSpPr>
          <p:cNvPr id="3" name="Group 2">
            <a:extLst>
              <a:ext uri="{FF2B5EF4-FFF2-40B4-BE49-F238E27FC236}">
                <a16:creationId xmlns:a16="http://schemas.microsoft.com/office/drawing/2014/main" id="{0097BDB5-A9F9-D147-C21F-51031D8B6D6E}"/>
              </a:ext>
            </a:extLst>
          </p:cNvPr>
          <p:cNvGrpSpPr/>
          <p:nvPr/>
        </p:nvGrpSpPr>
        <p:grpSpPr>
          <a:xfrm>
            <a:off x="1581381" y="6346269"/>
            <a:ext cx="5093819" cy="374295"/>
            <a:chOff x="1128300" y="6428647"/>
            <a:chExt cx="5093819" cy="374295"/>
          </a:xfrm>
        </p:grpSpPr>
        <p:cxnSp>
          <p:nvCxnSpPr>
            <p:cNvPr id="6" name="Straight Connector 5">
              <a:extLst>
                <a:ext uri="{FF2B5EF4-FFF2-40B4-BE49-F238E27FC236}">
                  <a16:creationId xmlns:a16="http://schemas.microsoft.com/office/drawing/2014/main" id="{E27D2177-0E3F-1303-3C9B-D316818CA623}"/>
                </a:ext>
              </a:extLst>
            </p:cNvPr>
            <p:cNvCxnSpPr>
              <a:cxnSpLocks/>
              <a:endCxn id="27" idx="0"/>
            </p:cNvCxnSpPr>
            <p:nvPr/>
          </p:nvCxnSpPr>
          <p:spPr>
            <a:xfrm flipV="1">
              <a:off x="1175709" y="6506628"/>
              <a:ext cx="4302498" cy="13623"/>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4D32C47-7F65-F357-3446-DB053D29EC37}"/>
                </a:ext>
              </a:extLst>
            </p:cNvPr>
            <p:cNvSpPr/>
            <p:nvPr/>
          </p:nvSpPr>
          <p:spPr>
            <a:xfrm rot="16200000">
              <a:off x="1128300" y="6431974"/>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9" name="Oval 8">
              <a:extLst>
                <a:ext uri="{FF2B5EF4-FFF2-40B4-BE49-F238E27FC236}">
                  <a16:creationId xmlns:a16="http://schemas.microsoft.com/office/drawing/2014/main" id="{759DE629-DC75-12E6-8D35-00A8674C642D}"/>
                </a:ext>
              </a:extLst>
            </p:cNvPr>
            <p:cNvSpPr/>
            <p:nvPr/>
          </p:nvSpPr>
          <p:spPr>
            <a:xfrm rot="16200000">
              <a:off x="2611389" y="642864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0" name="Oval 9">
              <a:extLst>
                <a:ext uri="{FF2B5EF4-FFF2-40B4-BE49-F238E27FC236}">
                  <a16:creationId xmlns:a16="http://schemas.microsoft.com/office/drawing/2014/main" id="{9925AD29-FC6A-C05B-B98A-A79D72E37242}"/>
                </a:ext>
              </a:extLst>
            </p:cNvPr>
            <p:cNvSpPr/>
            <p:nvPr/>
          </p:nvSpPr>
          <p:spPr>
            <a:xfrm rot="16200000">
              <a:off x="4005808" y="643197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1" name="Oval 10">
              <a:extLst>
                <a:ext uri="{FF2B5EF4-FFF2-40B4-BE49-F238E27FC236}">
                  <a16:creationId xmlns:a16="http://schemas.microsoft.com/office/drawing/2014/main" id="{092A0719-72FD-A796-74C9-F6C87C8A984C}"/>
                </a:ext>
              </a:extLst>
            </p:cNvPr>
            <p:cNvSpPr/>
            <p:nvPr/>
          </p:nvSpPr>
          <p:spPr>
            <a:xfrm rot="16200000">
              <a:off x="5478207" y="642864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2" name="TextBox 7">
              <a:extLst>
                <a:ext uri="{FF2B5EF4-FFF2-40B4-BE49-F238E27FC236}">
                  <a16:creationId xmlns:a16="http://schemas.microsoft.com/office/drawing/2014/main" id="{C8E63FAF-2423-A17E-15AF-187319B23EB0}"/>
                </a:ext>
              </a:extLst>
            </p:cNvPr>
            <p:cNvSpPr txBox="1"/>
            <p:nvPr/>
          </p:nvSpPr>
          <p:spPr>
            <a:xfrm>
              <a:off x="4890257" y="6545115"/>
              <a:ext cx="1331862" cy="257827"/>
            </a:xfrm>
            <a:prstGeom prst="rect">
              <a:avLst/>
            </a:prstGeom>
            <a:noFill/>
          </p:spPr>
          <p:txBody>
            <a:bodyPr wrap="square" lIns="91440" tIns="45720" rIns="91440" bIns="45720" rtlCol="0" anchor="t">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Technology Overview</a:t>
              </a:r>
              <a:endParaRPr lang="en-US" sz="900"/>
            </a:p>
          </p:txBody>
        </p:sp>
      </p:grpSp>
      <p:sp>
        <p:nvSpPr>
          <p:cNvPr id="14" name="TextBox 13">
            <a:extLst>
              <a:ext uri="{FF2B5EF4-FFF2-40B4-BE49-F238E27FC236}">
                <a16:creationId xmlns:a16="http://schemas.microsoft.com/office/drawing/2014/main" id="{7D5242F3-D378-A246-F629-6D5F2D4BF17F}"/>
              </a:ext>
            </a:extLst>
          </p:cNvPr>
          <p:cNvSpPr txBox="1"/>
          <p:nvPr/>
        </p:nvSpPr>
        <p:spPr>
          <a:xfrm>
            <a:off x="6502742" y="4304270"/>
            <a:ext cx="489018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IN" sz="2400">
                <a:solidFill>
                  <a:srgbClr val="333333"/>
                </a:solidFill>
                <a:latin typeface="Sitka Text"/>
                <a:cs typeface="Arial"/>
              </a:rPr>
              <a:t>Trainees can practice job activities in real-time </a:t>
            </a:r>
          </a:p>
          <a:p>
            <a:pPr marL="342900" indent="-342900">
              <a:buFont typeface="Arial,Sans-Serif"/>
              <a:buChar char="•"/>
            </a:pPr>
            <a:r>
              <a:rPr lang="en-IN" sz="2400">
                <a:solidFill>
                  <a:srgbClr val="333333"/>
                </a:solidFill>
                <a:latin typeface="Sitka Text"/>
                <a:cs typeface="Arial"/>
              </a:rPr>
              <a:t>Boosts employee engagement and attentiveness</a:t>
            </a:r>
            <a:endParaRPr lang="en-US">
              <a:latin typeface="Sitka Text"/>
            </a:endParaRPr>
          </a:p>
        </p:txBody>
      </p:sp>
    </p:spTree>
    <p:extLst>
      <p:ext uri="{BB962C8B-B14F-4D97-AF65-F5344CB8AC3E}">
        <p14:creationId xmlns:p14="http://schemas.microsoft.com/office/powerpoint/2010/main" val="4022997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49"/>
          <p:cNvSpPr/>
          <p:nvPr/>
        </p:nvSpPr>
        <p:spPr>
          <a:xfrm rot="16200000">
            <a:off x="6909629" y="3082411"/>
            <a:ext cx="1104800" cy="1600400"/>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p>
        </p:txBody>
      </p:sp>
      <p:sp>
        <p:nvSpPr>
          <p:cNvPr id="2091" name="Google Shape;2091;p49"/>
          <p:cNvSpPr/>
          <p:nvPr/>
        </p:nvSpPr>
        <p:spPr>
          <a:xfrm rot="5400000" flipH="1">
            <a:off x="4260613" y="3082411"/>
            <a:ext cx="1104800" cy="1600400"/>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p>
        </p:txBody>
      </p:sp>
      <p:sp>
        <p:nvSpPr>
          <p:cNvPr id="2092" name="Google Shape;2092;p49"/>
          <p:cNvSpPr/>
          <p:nvPr/>
        </p:nvSpPr>
        <p:spPr>
          <a:xfrm rot="2700000" flipH="1">
            <a:off x="4142776" y="4213941"/>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p>
        </p:txBody>
      </p:sp>
      <p:sp>
        <p:nvSpPr>
          <p:cNvPr id="2093" name="Google Shape;2093;p49"/>
          <p:cNvSpPr/>
          <p:nvPr/>
        </p:nvSpPr>
        <p:spPr>
          <a:xfrm rot="18900000">
            <a:off x="6909643" y="4213941"/>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p>
        </p:txBody>
      </p:sp>
      <p:sp>
        <p:nvSpPr>
          <p:cNvPr id="2094" name="Google Shape;2094;p49"/>
          <p:cNvSpPr/>
          <p:nvPr/>
        </p:nvSpPr>
        <p:spPr>
          <a:xfrm rot="13500000" flipH="1">
            <a:off x="6909643" y="1970974"/>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p>
        </p:txBody>
      </p:sp>
      <p:sp>
        <p:nvSpPr>
          <p:cNvPr id="2095" name="Google Shape;2095;p49"/>
          <p:cNvSpPr/>
          <p:nvPr/>
        </p:nvSpPr>
        <p:spPr>
          <a:xfrm rot="8100000">
            <a:off x="4142776" y="1970974"/>
            <a:ext cx="1104784" cy="1600324"/>
          </a:xfrm>
          <a:prstGeom prst="trapezoid">
            <a:avLst>
              <a:gd name="adj" fmla="val 32522"/>
            </a:avLst>
          </a:prstGeom>
          <a:solidFill>
            <a:schemeClr val="accent6"/>
          </a:solidFill>
          <a:ln>
            <a:noFill/>
          </a:ln>
        </p:spPr>
        <p:txBody>
          <a:bodyPr spcFirstLastPara="1" wrap="square" lIns="121900" tIns="121900" rIns="121900" bIns="121900" anchor="ctr" anchorCtr="0">
            <a:noAutofit/>
          </a:bodyPr>
          <a:lstStyle/>
          <a:p>
            <a:endParaRPr sz="2533"/>
          </a:p>
        </p:txBody>
      </p:sp>
      <p:sp>
        <p:nvSpPr>
          <p:cNvPr id="2096" name="Google Shape;2096;p49"/>
          <p:cNvSpPr/>
          <p:nvPr/>
        </p:nvSpPr>
        <p:spPr>
          <a:xfrm>
            <a:off x="7580333" y="1522900"/>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p>
        </p:txBody>
      </p:sp>
      <p:sp>
        <p:nvSpPr>
          <p:cNvPr id="2098" name="Google Shape;2098;p49"/>
          <p:cNvSpPr txBox="1"/>
          <p:nvPr/>
        </p:nvSpPr>
        <p:spPr>
          <a:xfrm>
            <a:off x="7625192" y="1628991"/>
            <a:ext cx="2510694" cy="420512"/>
          </a:xfrm>
          <a:prstGeom prst="rect">
            <a:avLst/>
          </a:prstGeom>
          <a:noFill/>
          <a:ln>
            <a:noFill/>
          </a:ln>
        </p:spPr>
        <p:txBody>
          <a:bodyPr spcFirstLastPara="1" wrap="square" lIns="121900" tIns="121900" rIns="121900" bIns="121900" anchor="ctr" anchorCtr="0">
            <a:noAutofit/>
          </a:bodyPr>
          <a:lstStyle/>
          <a:p>
            <a:pPr algn="r"/>
            <a:r>
              <a:rPr lang="en" sz="1600" b="1">
                <a:solidFill>
                  <a:schemeClr val="dk1"/>
                </a:solidFill>
                <a:latin typeface="Sitka Heading"/>
                <a:cs typeface="Arial"/>
              </a:rPr>
              <a:t>Multimodal Integration</a:t>
            </a:r>
          </a:p>
        </p:txBody>
      </p:sp>
      <p:sp>
        <p:nvSpPr>
          <p:cNvPr id="2100" name="Google Shape;2100;p49"/>
          <p:cNvSpPr/>
          <p:nvPr/>
        </p:nvSpPr>
        <p:spPr>
          <a:xfrm>
            <a:off x="10312400" y="1427633"/>
            <a:ext cx="1270000" cy="1270000"/>
          </a:xfrm>
          <a:prstGeom prst="ellipse">
            <a:avLst/>
          </a:prstGeom>
          <a:solidFill>
            <a:schemeClr val="tx1"/>
          </a:solidFill>
          <a:ln>
            <a:noFill/>
          </a:ln>
          <a:effectLst>
            <a:outerShdw blurRad="42863" dist="19050" dir="10800000" algn="bl" rotWithShape="0">
              <a:srgbClr val="000000">
                <a:alpha val="24000"/>
              </a:srgbClr>
            </a:outerShdw>
          </a:effectLst>
        </p:spPr>
        <p:txBody>
          <a:bodyPr spcFirstLastPara="1" wrap="square" lIns="121900" tIns="121900" rIns="121900" bIns="121900" anchor="ctr" anchorCtr="0">
            <a:noAutofit/>
          </a:bodyPr>
          <a:lstStyle/>
          <a:p>
            <a:endParaRPr sz="2533"/>
          </a:p>
        </p:txBody>
      </p:sp>
      <p:sp>
        <p:nvSpPr>
          <p:cNvPr id="2101" name="Google Shape;2101;p49"/>
          <p:cNvSpPr/>
          <p:nvPr/>
        </p:nvSpPr>
        <p:spPr>
          <a:xfrm>
            <a:off x="10446367" y="1561467"/>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p>
        </p:txBody>
      </p:sp>
      <p:sp>
        <p:nvSpPr>
          <p:cNvPr id="2102" name="Google Shape;2102;p49"/>
          <p:cNvSpPr/>
          <p:nvPr/>
        </p:nvSpPr>
        <p:spPr>
          <a:xfrm>
            <a:off x="7580333" y="3343017"/>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p>
        </p:txBody>
      </p:sp>
      <p:sp>
        <p:nvSpPr>
          <p:cNvPr id="2103" name="Google Shape;2103;p49"/>
          <p:cNvSpPr txBox="1"/>
          <p:nvPr/>
        </p:nvSpPr>
        <p:spPr>
          <a:xfrm>
            <a:off x="8001352" y="3471089"/>
            <a:ext cx="2219200" cy="253600"/>
          </a:xfrm>
          <a:prstGeom prst="rect">
            <a:avLst/>
          </a:prstGeom>
          <a:noFill/>
          <a:ln>
            <a:noFill/>
          </a:ln>
        </p:spPr>
        <p:txBody>
          <a:bodyPr spcFirstLastPara="1" wrap="square" lIns="121900" tIns="121900" rIns="121900" bIns="121900" anchor="ctr" anchorCtr="0">
            <a:noAutofit/>
          </a:bodyPr>
          <a:lstStyle/>
          <a:p>
            <a:pPr algn="r">
              <a:buClr>
                <a:schemeClr val="dk1"/>
              </a:buClr>
              <a:buSzPts val="1100"/>
            </a:pPr>
            <a:r>
              <a:rPr lang="en" sz="1600" b="1">
                <a:solidFill>
                  <a:schemeClr val="dk1"/>
                </a:solidFill>
                <a:latin typeface="Sitka Heading"/>
                <a:ea typeface="Fira Sans"/>
                <a:cs typeface="Fira Sans"/>
                <a:sym typeface="Fira Sans"/>
              </a:rPr>
              <a:t>Scalability</a:t>
            </a:r>
            <a:endParaRPr lang="en-US" sz="1600" b="1">
              <a:solidFill>
                <a:schemeClr val="dk1"/>
              </a:solidFill>
              <a:latin typeface="Sitka Heading"/>
              <a:ea typeface="Fira Sans"/>
              <a:cs typeface="Fira Sans"/>
            </a:endParaRPr>
          </a:p>
        </p:txBody>
      </p:sp>
      <p:sp>
        <p:nvSpPr>
          <p:cNvPr id="2105" name="Google Shape;2105;p49"/>
          <p:cNvSpPr/>
          <p:nvPr/>
        </p:nvSpPr>
        <p:spPr>
          <a:xfrm>
            <a:off x="10312400" y="3247751"/>
            <a:ext cx="1270000" cy="1270000"/>
          </a:xfrm>
          <a:prstGeom prst="ellipse">
            <a:avLst/>
          </a:prstGeom>
          <a:solidFill>
            <a:srgbClr val="FF9900"/>
          </a:solidFill>
          <a:ln>
            <a:noFill/>
          </a:ln>
          <a:effectLst>
            <a:outerShdw blurRad="42863" dist="19050" dir="10800000" algn="bl" rotWithShape="0">
              <a:srgbClr val="000000">
                <a:alpha val="24000"/>
              </a:srgbClr>
            </a:outerShdw>
          </a:effectLst>
        </p:spPr>
        <p:txBody>
          <a:bodyPr spcFirstLastPara="1" wrap="square" lIns="121900" tIns="121900" rIns="121900" bIns="121900" anchor="ctr" anchorCtr="0">
            <a:noAutofit/>
          </a:bodyPr>
          <a:lstStyle/>
          <a:p>
            <a:endParaRPr sz="2533"/>
          </a:p>
        </p:txBody>
      </p:sp>
      <p:sp>
        <p:nvSpPr>
          <p:cNvPr id="2106" name="Google Shape;2106;p49"/>
          <p:cNvSpPr/>
          <p:nvPr/>
        </p:nvSpPr>
        <p:spPr>
          <a:xfrm>
            <a:off x="10446367" y="3381584"/>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p>
        </p:txBody>
      </p:sp>
      <p:sp>
        <p:nvSpPr>
          <p:cNvPr id="2107" name="Google Shape;2107;p49"/>
          <p:cNvSpPr/>
          <p:nvPr/>
        </p:nvSpPr>
        <p:spPr>
          <a:xfrm>
            <a:off x="7580333" y="5163133"/>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lang="en-IN" sz="2533"/>
          </a:p>
        </p:txBody>
      </p:sp>
      <p:sp>
        <p:nvSpPr>
          <p:cNvPr id="2108" name="Google Shape;2108;p49"/>
          <p:cNvSpPr txBox="1"/>
          <p:nvPr/>
        </p:nvSpPr>
        <p:spPr>
          <a:xfrm>
            <a:off x="7916686" y="5297252"/>
            <a:ext cx="2219200" cy="253600"/>
          </a:xfrm>
          <a:prstGeom prst="rect">
            <a:avLst/>
          </a:prstGeom>
          <a:noFill/>
          <a:ln>
            <a:noFill/>
          </a:ln>
        </p:spPr>
        <p:txBody>
          <a:bodyPr spcFirstLastPara="1" wrap="square" lIns="121900" tIns="121900" rIns="121900" bIns="121900" anchor="ctr" anchorCtr="0">
            <a:noAutofit/>
          </a:bodyPr>
          <a:lstStyle/>
          <a:p>
            <a:pPr algn="r"/>
            <a:r>
              <a:rPr lang="en" sz="1600" b="1">
                <a:solidFill>
                  <a:schemeClr val="dk1"/>
                </a:solidFill>
                <a:latin typeface="Sitka Heading"/>
                <a:ea typeface="Fira Sans"/>
                <a:cs typeface="Fira Sans"/>
                <a:sym typeface="Fira Sans"/>
              </a:rPr>
              <a:t>Cost</a:t>
            </a:r>
            <a:endParaRPr lang="en-US" sz="1600" b="1">
              <a:solidFill>
                <a:schemeClr val="dk1"/>
              </a:solidFill>
              <a:latin typeface="Sitka Heading"/>
              <a:ea typeface="Fira Sans"/>
              <a:cs typeface="Fira Sans"/>
            </a:endParaRPr>
          </a:p>
        </p:txBody>
      </p:sp>
      <p:sp>
        <p:nvSpPr>
          <p:cNvPr id="2110" name="Google Shape;2110;p49"/>
          <p:cNvSpPr/>
          <p:nvPr/>
        </p:nvSpPr>
        <p:spPr>
          <a:xfrm>
            <a:off x="10312400" y="5067867"/>
            <a:ext cx="1270000" cy="1270000"/>
          </a:xfrm>
          <a:prstGeom prst="ellipse">
            <a:avLst/>
          </a:prstGeom>
          <a:solidFill>
            <a:schemeClr val="tx1"/>
          </a:solidFill>
          <a:ln>
            <a:noFill/>
          </a:ln>
          <a:effectLst>
            <a:outerShdw blurRad="42863" dist="19050" dir="10800000" algn="bl" rotWithShape="0">
              <a:srgbClr val="000000">
                <a:alpha val="24000"/>
              </a:srgbClr>
            </a:outerShdw>
          </a:effectLst>
        </p:spPr>
        <p:txBody>
          <a:bodyPr spcFirstLastPara="1" wrap="square" lIns="121900" tIns="121900" rIns="121900" bIns="121900" anchor="ctr" anchorCtr="0">
            <a:noAutofit/>
          </a:bodyPr>
          <a:lstStyle/>
          <a:p>
            <a:endParaRPr sz="2533"/>
          </a:p>
        </p:txBody>
      </p:sp>
      <p:sp>
        <p:nvSpPr>
          <p:cNvPr id="2111" name="Google Shape;2111;p49"/>
          <p:cNvSpPr/>
          <p:nvPr/>
        </p:nvSpPr>
        <p:spPr>
          <a:xfrm>
            <a:off x="10446367" y="5201700"/>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p>
        </p:txBody>
      </p:sp>
      <p:sp>
        <p:nvSpPr>
          <p:cNvPr id="2112" name="Google Shape;2112;p49"/>
          <p:cNvSpPr/>
          <p:nvPr/>
        </p:nvSpPr>
        <p:spPr>
          <a:xfrm flipH="1">
            <a:off x="800467" y="1522900"/>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p>
        </p:txBody>
      </p:sp>
      <p:sp>
        <p:nvSpPr>
          <p:cNvPr id="2113" name="Google Shape;2113;p49"/>
          <p:cNvSpPr txBox="1"/>
          <p:nvPr/>
        </p:nvSpPr>
        <p:spPr>
          <a:xfrm flipH="1">
            <a:off x="2083600" y="1620733"/>
            <a:ext cx="2219200" cy="253600"/>
          </a:xfrm>
          <a:prstGeom prst="rect">
            <a:avLst/>
          </a:prstGeom>
          <a:noFill/>
          <a:ln>
            <a:noFill/>
          </a:ln>
        </p:spPr>
        <p:txBody>
          <a:bodyPr spcFirstLastPara="1" wrap="square" lIns="121900" tIns="121900" rIns="121900" bIns="121900" anchor="ctr" anchorCtr="0">
            <a:noAutofit/>
          </a:bodyPr>
          <a:lstStyle/>
          <a:p>
            <a:r>
              <a:rPr lang="en" sz="1600" b="1">
                <a:solidFill>
                  <a:schemeClr val="dk1"/>
                </a:solidFill>
                <a:latin typeface="Sitka Heading"/>
                <a:ea typeface="Fira Sans"/>
                <a:cs typeface="Fira Sans"/>
                <a:sym typeface="Fira Sans"/>
              </a:rPr>
              <a:t>Data Security</a:t>
            </a:r>
            <a:endParaRPr lang="en-US" sz="1600" b="1">
              <a:solidFill>
                <a:schemeClr val="dk1"/>
              </a:solidFill>
              <a:latin typeface="Sitka Heading"/>
              <a:ea typeface="Fira Sans"/>
              <a:cs typeface="Fira Sans"/>
            </a:endParaRPr>
          </a:p>
        </p:txBody>
      </p:sp>
      <p:sp>
        <p:nvSpPr>
          <p:cNvPr id="2114" name="Google Shape;2114;p49"/>
          <p:cNvSpPr txBox="1"/>
          <p:nvPr/>
        </p:nvSpPr>
        <p:spPr>
          <a:xfrm flipH="1">
            <a:off x="2083600" y="1871067"/>
            <a:ext cx="2228000" cy="633200"/>
          </a:xfrm>
          <a:prstGeom prst="rect">
            <a:avLst/>
          </a:prstGeom>
          <a:noFill/>
          <a:ln>
            <a:noFill/>
          </a:ln>
        </p:spPr>
        <p:txBody>
          <a:bodyPr spcFirstLastPara="1" wrap="square" lIns="121900" tIns="121900" rIns="121900" bIns="121900" anchor="ctr" anchorCtr="0">
            <a:noAutofit/>
          </a:bodyPr>
          <a:lstStyle/>
          <a:p>
            <a:pPr>
              <a:lnSpc>
                <a:spcPct val="115000"/>
              </a:lnSpc>
            </a:pPr>
            <a:r>
              <a:rPr lang="en-IN" sz="1200" b="0" i="0" u="none" strike="noStrike">
                <a:solidFill>
                  <a:srgbClr val="000000"/>
                </a:solidFill>
                <a:effectLst/>
                <a:latin typeface="Sitka Text"/>
                <a:cs typeface="Calibri"/>
              </a:rPr>
              <a:t>Encryption, logical security can be incorporated</a:t>
            </a:r>
            <a:endParaRPr lang="en" sz="1200">
              <a:solidFill>
                <a:schemeClr val="dk1"/>
              </a:solidFill>
              <a:latin typeface="Sitka Text"/>
              <a:ea typeface="Roboto"/>
              <a:cs typeface="Calibri"/>
            </a:endParaRPr>
          </a:p>
        </p:txBody>
      </p:sp>
      <p:sp>
        <p:nvSpPr>
          <p:cNvPr id="2115" name="Google Shape;2115;p49"/>
          <p:cNvSpPr/>
          <p:nvPr/>
        </p:nvSpPr>
        <p:spPr>
          <a:xfrm flipH="1">
            <a:off x="609600" y="1427633"/>
            <a:ext cx="1270000" cy="1270000"/>
          </a:xfrm>
          <a:prstGeom prst="ellipse">
            <a:avLst/>
          </a:prstGeom>
          <a:solidFill>
            <a:srgbClr val="FF9900"/>
          </a:solidFill>
          <a:ln>
            <a:noFill/>
          </a:ln>
          <a:effectLst>
            <a:outerShdw blurRad="42863" dist="19050" algn="bl" rotWithShape="0">
              <a:srgbClr val="000000">
                <a:alpha val="24000"/>
              </a:srgbClr>
            </a:outerShdw>
          </a:effectLst>
        </p:spPr>
        <p:txBody>
          <a:bodyPr spcFirstLastPara="1" wrap="square" lIns="121900" tIns="121900" rIns="121900" bIns="121900" anchor="ctr" anchorCtr="0">
            <a:noAutofit/>
          </a:bodyPr>
          <a:lstStyle/>
          <a:p>
            <a:endParaRPr sz="2533"/>
          </a:p>
        </p:txBody>
      </p:sp>
      <p:sp>
        <p:nvSpPr>
          <p:cNvPr id="2116" name="Google Shape;2116;p49"/>
          <p:cNvSpPr/>
          <p:nvPr/>
        </p:nvSpPr>
        <p:spPr>
          <a:xfrm flipH="1">
            <a:off x="743633" y="1561467"/>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p>
        </p:txBody>
      </p:sp>
      <p:sp>
        <p:nvSpPr>
          <p:cNvPr id="2117" name="Google Shape;2117;p49"/>
          <p:cNvSpPr/>
          <p:nvPr/>
        </p:nvSpPr>
        <p:spPr>
          <a:xfrm flipH="1">
            <a:off x="800467" y="3343017"/>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sz="2533"/>
          </a:p>
        </p:txBody>
      </p:sp>
      <p:sp>
        <p:nvSpPr>
          <p:cNvPr id="2118" name="Google Shape;2118;p49"/>
          <p:cNvSpPr txBox="1"/>
          <p:nvPr/>
        </p:nvSpPr>
        <p:spPr>
          <a:xfrm flipH="1">
            <a:off x="2089044" y="3429965"/>
            <a:ext cx="2289956" cy="269928"/>
          </a:xfrm>
          <a:prstGeom prst="rect">
            <a:avLst/>
          </a:prstGeom>
          <a:noFill/>
          <a:ln>
            <a:noFill/>
          </a:ln>
        </p:spPr>
        <p:txBody>
          <a:bodyPr spcFirstLastPara="1" wrap="square" lIns="121900" tIns="121900" rIns="121900" bIns="121900" anchor="ctr" anchorCtr="0">
            <a:noAutofit/>
          </a:bodyPr>
          <a:lstStyle/>
          <a:p>
            <a:r>
              <a:rPr lang="en" sz="1600" b="1">
                <a:solidFill>
                  <a:schemeClr val="dk1"/>
                </a:solidFill>
                <a:latin typeface="Sitka Heading"/>
                <a:ea typeface="Fira Sans"/>
                <a:cs typeface="Fira Sans"/>
                <a:sym typeface="Fira Sans"/>
              </a:rPr>
              <a:t>Information Retention</a:t>
            </a:r>
            <a:endParaRPr lang="en-US" sz="1600" b="1">
              <a:solidFill>
                <a:schemeClr val="dk1"/>
              </a:solidFill>
              <a:latin typeface="Sitka Heading"/>
              <a:ea typeface="Fira Sans"/>
              <a:cs typeface="Fira Sans"/>
            </a:endParaRPr>
          </a:p>
        </p:txBody>
      </p:sp>
      <p:sp>
        <p:nvSpPr>
          <p:cNvPr id="2120" name="Google Shape;2120;p49"/>
          <p:cNvSpPr/>
          <p:nvPr/>
        </p:nvSpPr>
        <p:spPr>
          <a:xfrm flipH="1">
            <a:off x="609600" y="3247751"/>
            <a:ext cx="1270000" cy="1270000"/>
          </a:xfrm>
          <a:prstGeom prst="ellipse">
            <a:avLst/>
          </a:prstGeom>
          <a:solidFill>
            <a:schemeClr val="tx1"/>
          </a:solidFill>
          <a:ln>
            <a:noFill/>
          </a:ln>
          <a:effectLst>
            <a:outerShdw blurRad="42863" dist="19050" algn="bl" rotWithShape="0">
              <a:srgbClr val="000000">
                <a:alpha val="24000"/>
              </a:srgbClr>
            </a:outerShdw>
          </a:effectLst>
        </p:spPr>
        <p:txBody>
          <a:bodyPr spcFirstLastPara="1" wrap="square" lIns="121900" tIns="121900" rIns="121900" bIns="121900" anchor="ctr" anchorCtr="0">
            <a:noAutofit/>
          </a:bodyPr>
          <a:lstStyle/>
          <a:p>
            <a:endParaRPr sz="2533"/>
          </a:p>
        </p:txBody>
      </p:sp>
      <p:sp>
        <p:nvSpPr>
          <p:cNvPr id="2121" name="Google Shape;2121;p49"/>
          <p:cNvSpPr/>
          <p:nvPr/>
        </p:nvSpPr>
        <p:spPr>
          <a:xfrm flipH="1">
            <a:off x="743633" y="3381584"/>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p>
        </p:txBody>
      </p:sp>
      <p:sp>
        <p:nvSpPr>
          <p:cNvPr id="2122" name="Google Shape;2122;p49"/>
          <p:cNvSpPr/>
          <p:nvPr/>
        </p:nvSpPr>
        <p:spPr>
          <a:xfrm flipH="1">
            <a:off x="800467" y="5163133"/>
            <a:ext cx="3811200" cy="1079200"/>
          </a:xfrm>
          <a:prstGeom prst="roundRect">
            <a:avLst>
              <a:gd name="adj" fmla="val 50000"/>
            </a:avLst>
          </a:prstGeom>
          <a:solidFill>
            <a:srgbClr val="F3F3F3"/>
          </a:solidFill>
          <a:ln>
            <a:noFill/>
          </a:ln>
        </p:spPr>
        <p:txBody>
          <a:bodyPr spcFirstLastPara="1" wrap="square" lIns="121900" tIns="121900" rIns="121900" bIns="121900" anchor="ctr" anchorCtr="0">
            <a:noAutofit/>
          </a:bodyPr>
          <a:lstStyle/>
          <a:p>
            <a:endParaRPr lang="en-US" sz="2500">
              <a:cs typeface="Arial"/>
            </a:endParaRPr>
          </a:p>
        </p:txBody>
      </p:sp>
      <p:sp>
        <p:nvSpPr>
          <p:cNvPr id="2123" name="Google Shape;2123;p49"/>
          <p:cNvSpPr txBox="1"/>
          <p:nvPr/>
        </p:nvSpPr>
        <p:spPr>
          <a:xfrm flipH="1">
            <a:off x="2083600" y="5297253"/>
            <a:ext cx="2219200" cy="253600"/>
          </a:xfrm>
          <a:prstGeom prst="rect">
            <a:avLst/>
          </a:prstGeom>
          <a:noFill/>
          <a:ln>
            <a:noFill/>
          </a:ln>
        </p:spPr>
        <p:txBody>
          <a:bodyPr spcFirstLastPara="1" wrap="square" lIns="121900" tIns="121900" rIns="121900" bIns="121900" anchor="ctr" anchorCtr="0">
            <a:noAutofit/>
          </a:bodyPr>
          <a:lstStyle/>
          <a:p>
            <a:r>
              <a:rPr lang="en" sz="1600" b="1">
                <a:solidFill>
                  <a:schemeClr val="dk1"/>
                </a:solidFill>
                <a:latin typeface="Sitka Heading"/>
                <a:ea typeface="Fira Sans"/>
                <a:cs typeface="Fira Sans"/>
                <a:sym typeface="Fira Sans"/>
              </a:rPr>
              <a:t>Learning Efficiency</a:t>
            </a:r>
            <a:endParaRPr lang="en-US" sz="1600" b="1">
              <a:solidFill>
                <a:schemeClr val="dk1"/>
              </a:solidFill>
              <a:latin typeface="Sitka Heading"/>
              <a:ea typeface="Fira Sans"/>
              <a:cs typeface="Fira Sans"/>
            </a:endParaRPr>
          </a:p>
        </p:txBody>
      </p:sp>
      <p:sp>
        <p:nvSpPr>
          <p:cNvPr id="2125" name="Google Shape;2125;p49"/>
          <p:cNvSpPr/>
          <p:nvPr/>
        </p:nvSpPr>
        <p:spPr>
          <a:xfrm flipH="1">
            <a:off x="609600" y="5067867"/>
            <a:ext cx="1270000" cy="1270000"/>
          </a:xfrm>
          <a:prstGeom prst="ellipse">
            <a:avLst/>
          </a:prstGeom>
          <a:solidFill>
            <a:srgbClr val="FF9900"/>
          </a:solidFill>
          <a:ln>
            <a:noFill/>
          </a:ln>
          <a:effectLst>
            <a:outerShdw blurRad="42863" dist="19050" algn="bl" rotWithShape="0">
              <a:srgbClr val="000000">
                <a:alpha val="24000"/>
              </a:srgbClr>
            </a:outerShdw>
          </a:effectLst>
        </p:spPr>
        <p:txBody>
          <a:bodyPr spcFirstLastPara="1" wrap="square" lIns="121900" tIns="121900" rIns="121900" bIns="121900" anchor="ctr" anchorCtr="0">
            <a:noAutofit/>
          </a:bodyPr>
          <a:lstStyle/>
          <a:p>
            <a:endParaRPr sz="2533"/>
          </a:p>
        </p:txBody>
      </p:sp>
      <p:sp>
        <p:nvSpPr>
          <p:cNvPr id="2126" name="Google Shape;2126;p49"/>
          <p:cNvSpPr/>
          <p:nvPr/>
        </p:nvSpPr>
        <p:spPr>
          <a:xfrm flipH="1">
            <a:off x="743633" y="5201700"/>
            <a:ext cx="1002000" cy="1002000"/>
          </a:xfrm>
          <a:prstGeom prst="ellipse">
            <a:avLst/>
          </a:prstGeom>
          <a:solidFill>
            <a:srgbClr val="FFFFFF"/>
          </a:solidFill>
          <a:ln>
            <a:noFill/>
          </a:ln>
        </p:spPr>
        <p:txBody>
          <a:bodyPr spcFirstLastPara="1" wrap="square" lIns="121900" tIns="121900" rIns="121900" bIns="121900" anchor="ctr" anchorCtr="0">
            <a:noAutofit/>
          </a:bodyPr>
          <a:lstStyle/>
          <a:p>
            <a:endParaRPr sz="2533"/>
          </a:p>
        </p:txBody>
      </p:sp>
      <p:sp>
        <p:nvSpPr>
          <p:cNvPr id="2127" name="Google Shape;2127;p49"/>
          <p:cNvSpPr/>
          <p:nvPr/>
        </p:nvSpPr>
        <p:spPr>
          <a:xfrm>
            <a:off x="4813300" y="2599900"/>
            <a:ext cx="2565200" cy="2565200"/>
          </a:xfrm>
          <a:prstGeom prst="ellipse">
            <a:avLst/>
          </a:prstGeom>
          <a:solidFill>
            <a:schemeClr val="tx2">
              <a:lumMod val="60000"/>
              <a:lumOff val="40000"/>
            </a:schemeClr>
          </a:solidFill>
          <a:ln>
            <a:solidFill>
              <a:schemeClr val="tx2">
                <a:lumMod val="75000"/>
              </a:schemeClr>
            </a:solidFill>
          </a:ln>
          <a:effectLst>
            <a:outerShdw blurRad="42863" dist="28575" dir="5340000" algn="bl" rotWithShape="0">
              <a:srgbClr val="000000">
                <a:alpha val="24000"/>
              </a:srgbClr>
            </a:outerShdw>
          </a:effectLst>
        </p:spPr>
        <p:txBody>
          <a:bodyPr spcFirstLastPara="1" wrap="square" lIns="121900" tIns="121900" rIns="121900" bIns="121900" anchor="ctr" anchorCtr="0">
            <a:noAutofit/>
          </a:bodyPr>
          <a:lstStyle/>
          <a:p>
            <a:endParaRPr sz="2533"/>
          </a:p>
        </p:txBody>
      </p:sp>
      <p:sp>
        <p:nvSpPr>
          <p:cNvPr id="2128" name="Google Shape;2128;p49"/>
          <p:cNvSpPr/>
          <p:nvPr/>
        </p:nvSpPr>
        <p:spPr>
          <a:xfrm>
            <a:off x="4981917" y="2768251"/>
            <a:ext cx="2228000" cy="2228000"/>
          </a:xfrm>
          <a:prstGeom prst="ellipse">
            <a:avLst/>
          </a:prstGeom>
          <a:solidFill>
            <a:srgbClr val="FFFFFF"/>
          </a:solidFill>
          <a:ln>
            <a:solidFill>
              <a:srgbClr val="FF9900"/>
            </a:solidFill>
          </a:ln>
        </p:spPr>
        <p:txBody>
          <a:bodyPr spcFirstLastPara="1" wrap="square" lIns="121900" tIns="121900" rIns="121900" bIns="121900" anchor="ctr" anchorCtr="0">
            <a:noAutofit/>
          </a:bodyPr>
          <a:lstStyle/>
          <a:p>
            <a:endParaRPr sz="2533"/>
          </a:p>
        </p:txBody>
      </p:sp>
      <p:sp>
        <p:nvSpPr>
          <p:cNvPr id="2129" name="Google Shape;2129;p49"/>
          <p:cNvSpPr txBox="1"/>
          <p:nvPr/>
        </p:nvSpPr>
        <p:spPr>
          <a:xfrm>
            <a:off x="5139600" y="3441998"/>
            <a:ext cx="1912800" cy="884400"/>
          </a:xfrm>
          <a:prstGeom prst="rect">
            <a:avLst/>
          </a:prstGeom>
          <a:noFill/>
          <a:ln>
            <a:noFill/>
          </a:ln>
        </p:spPr>
        <p:txBody>
          <a:bodyPr spcFirstLastPara="1" wrap="square" lIns="121900" tIns="121900" rIns="121900" bIns="121900" anchor="ctr" anchorCtr="0">
            <a:noAutofit/>
          </a:bodyPr>
          <a:lstStyle/>
          <a:p>
            <a:pPr algn="ctr"/>
            <a:r>
              <a:rPr lang="en" sz="2500" b="1">
                <a:solidFill>
                  <a:schemeClr val="dk1"/>
                </a:solidFill>
                <a:latin typeface="Sitka Heading" pitchFamily="2" charset="0"/>
                <a:ea typeface="Fira Sans"/>
                <a:cs typeface="Fira Sans"/>
                <a:sym typeface="Fira Sans"/>
              </a:rPr>
              <a:t>AR and VR</a:t>
            </a:r>
            <a:endParaRPr lang="en" sz="2500" b="1">
              <a:solidFill>
                <a:schemeClr val="dk1"/>
              </a:solidFill>
              <a:latin typeface="Sitka Heading" pitchFamily="2" charset="0"/>
              <a:ea typeface="Fira Sans"/>
              <a:cs typeface="Fira Sans"/>
            </a:endParaRPr>
          </a:p>
        </p:txBody>
      </p:sp>
      <p:sp>
        <p:nvSpPr>
          <p:cNvPr id="2" name="TextBox 1">
            <a:extLst>
              <a:ext uri="{FF2B5EF4-FFF2-40B4-BE49-F238E27FC236}">
                <a16:creationId xmlns:a16="http://schemas.microsoft.com/office/drawing/2014/main" id="{A9ABA801-D7E2-66CE-2D40-788907D84AD0}"/>
              </a:ext>
            </a:extLst>
          </p:cNvPr>
          <p:cNvSpPr txBox="1"/>
          <p:nvPr/>
        </p:nvSpPr>
        <p:spPr>
          <a:xfrm>
            <a:off x="2117226" y="3697904"/>
            <a:ext cx="19749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Sitka Heading"/>
                <a:cs typeface="Calibri"/>
              </a:rPr>
              <a:t>10-15% increase in knowledge retention</a:t>
            </a:r>
          </a:p>
        </p:txBody>
      </p:sp>
      <p:sp>
        <p:nvSpPr>
          <p:cNvPr id="3" name="TextBox 2">
            <a:extLst>
              <a:ext uri="{FF2B5EF4-FFF2-40B4-BE49-F238E27FC236}">
                <a16:creationId xmlns:a16="http://schemas.microsoft.com/office/drawing/2014/main" id="{AF115BB3-E4B4-88A9-2C2A-627B99859913}"/>
              </a:ext>
            </a:extLst>
          </p:cNvPr>
          <p:cNvSpPr txBox="1"/>
          <p:nvPr/>
        </p:nvSpPr>
        <p:spPr>
          <a:xfrm>
            <a:off x="2081823" y="5550625"/>
            <a:ext cx="22426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Sitka Text"/>
                <a:cs typeface="Calibri"/>
              </a:rPr>
              <a:t>Can achieve 80% reduction in learning time</a:t>
            </a:r>
          </a:p>
        </p:txBody>
      </p:sp>
      <p:sp>
        <p:nvSpPr>
          <p:cNvPr id="4" name="TextBox 3">
            <a:extLst>
              <a:ext uri="{FF2B5EF4-FFF2-40B4-BE49-F238E27FC236}">
                <a16:creationId xmlns:a16="http://schemas.microsoft.com/office/drawing/2014/main" id="{AED82B49-6E2E-1FCA-1DE8-1E3F3D03DA95}"/>
              </a:ext>
            </a:extLst>
          </p:cNvPr>
          <p:cNvSpPr txBox="1"/>
          <p:nvPr/>
        </p:nvSpPr>
        <p:spPr>
          <a:xfrm>
            <a:off x="7921008" y="1957239"/>
            <a:ext cx="22152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a:latin typeface="Sitka Heading" pitchFamily="2" charset="0"/>
                <a:cs typeface="Calibri"/>
              </a:rPr>
              <a:t>Need to build learning modules from scratch (takes 6 months)</a:t>
            </a:r>
            <a:endParaRPr lang="en-US">
              <a:latin typeface="Sitka Heading" pitchFamily="2" charset="0"/>
              <a:cs typeface="Calibri"/>
            </a:endParaRPr>
          </a:p>
        </p:txBody>
      </p:sp>
      <p:sp>
        <p:nvSpPr>
          <p:cNvPr id="5" name="TextBox 4">
            <a:extLst>
              <a:ext uri="{FF2B5EF4-FFF2-40B4-BE49-F238E27FC236}">
                <a16:creationId xmlns:a16="http://schemas.microsoft.com/office/drawing/2014/main" id="{714A2B9C-545B-DD2B-C0A9-029DC0030EE9}"/>
              </a:ext>
            </a:extLst>
          </p:cNvPr>
          <p:cNvSpPr txBox="1"/>
          <p:nvPr/>
        </p:nvSpPr>
        <p:spPr>
          <a:xfrm>
            <a:off x="7879458" y="3695263"/>
            <a:ext cx="23401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a:latin typeface="Sitka Heading" pitchFamily="2" charset="0"/>
              </a:rPr>
              <a:t>Scaling hardware is expensive, time-consuming but over-the-air updates aid XR software</a:t>
            </a:r>
            <a:endParaRPr lang="en-US" sz="1200">
              <a:latin typeface="Sitka Heading" pitchFamily="2" charset="0"/>
              <a:cs typeface="Arial"/>
            </a:endParaRPr>
          </a:p>
        </p:txBody>
      </p:sp>
      <p:sp>
        <p:nvSpPr>
          <p:cNvPr id="7" name="Google Shape;2097;p49">
            <a:extLst>
              <a:ext uri="{FF2B5EF4-FFF2-40B4-BE49-F238E27FC236}">
                <a16:creationId xmlns:a16="http://schemas.microsoft.com/office/drawing/2014/main" id="{028A5029-63C9-49AC-BF05-73E8A29E620A}"/>
              </a:ext>
            </a:extLst>
          </p:cNvPr>
          <p:cNvSpPr txBox="1">
            <a:spLocks noGrp="1"/>
          </p:cNvSpPr>
          <p:nvPr>
            <p:ph type="title"/>
          </p:nvPr>
        </p:nvSpPr>
        <p:spPr>
          <a:xfrm>
            <a:off x="676210" y="110160"/>
            <a:ext cx="10972800" cy="642000"/>
          </a:xfrm>
          <a:prstGeom prst="rect">
            <a:avLst/>
          </a:prstGeom>
        </p:spPr>
        <p:txBody>
          <a:bodyPr spcFirstLastPara="1" wrap="square" lIns="121900" tIns="121900" rIns="121900" bIns="121900" anchor="t" anchorCtr="0">
            <a:noAutofit/>
          </a:bodyPr>
          <a:lstStyle/>
          <a:p>
            <a:pPr algn="l"/>
            <a:r>
              <a:rPr lang="en-US" sz="3200" b="0">
                <a:latin typeface="Sitka Heading" pitchFamily="2" charset="0"/>
                <a:cs typeface="Calibri Light"/>
              </a:rPr>
              <a:t>XR </a:t>
            </a:r>
            <a:r>
              <a:rPr lang="en-US" sz="3200" b="0">
                <a:latin typeface="Sitka Heading" pitchFamily="2" charset="0"/>
                <a:ea typeface="+mj-lt"/>
                <a:cs typeface="+mj-lt"/>
              </a:rPr>
              <a:t>technologies improve learner comprehension, decrease training time</a:t>
            </a:r>
            <a:endParaRPr lang="en-US" sz="3200" b="0">
              <a:latin typeface="Sitka Heading" pitchFamily="2" charset="0"/>
              <a:cs typeface="Calibri Light" panose="020F0302020204030204" pitchFamily="34" charset="0"/>
            </a:endParaRPr>
          </a:p>
        </p:txBody>
      </p:sp>
      <p:sp>
        <p:nvSpPr>
          <p:cNvPr id="8" name="TextBox 7">
            <a:extLst>
              <a:ext uri="{FF2B5EF4-FFF2-40B4-BE49-F238E27FC236}">
                <a16:creationId xmlns:a16="http://schemas.microsoft.com/office/drawing/2014/main" id="{720FD321-2EF4-5344-3573-140200FAC29B}"/>
              </a:ext>
            </a:extLst>
          </p:cNvPr>
          <p:cNvSpPr txBox="1"/>
          <p:nvPr/>
        </p:nvSpPr>
        <p:spPr>
          <a:xfrm>
            <a:off x="7736115" y="5499621"/>
            <a:ext cx="24121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a:latin typeface="Sitka Heading" pitchFamily="2" charset="0"/>
                <a:cs typeface="Calibri"/>
              </a:rPr>
              <a:t>Headsets cost $150 - $1000 AR/VR High </a:t>
            </a:r>
            <a:r>
              <a:rPr lang="en-US" sz="1200" err="1">
                <a:latin typeface="Sitka Heading" pitchFamily="2" charset="0"/>
                <a:cs typeface="Calibri"/>
              </a:rPr>
              <a:t>CapEx</a:t>
            </a:r>
            <a:r>
              <a:rPr lang="en-US" sz="1200">
                <a:latin typeface="Sitka Heading" pitchFamily="2" charset="0"/>
                <a:cs typeface="Calibri"/>
              </a:rPr>
              <a:t> depending on use-case</a:t>
            </a:r>
          </a:p>
          <a:p>
            <a:pPr algn="r"/>
            <a:r>
              <a:rPr lang="en-US" sz="1200">
                <a:latin typeface="Sitka Heading" pitchFamily="2" charset="0"/>
                <a:cs typeface="Calibri"/>
              </a:rPr>
              <a:t>( $350K+ - $300M )</a:t>
            </a:r>
          </a:p>
        </p:txBody>
      </p:sp>
      <p:pic>
        <p:nvPicPr>
          <p:cNvPr id="9" name="Graphic 8" descr="Money outline">
            <a:extLst>
              <a:ext uri="{FF2B5EF4-FFF2-40B4-BE49-F238E27FC236}">
                <a16:creationId xmlns:a16="http://schemas.microsoft.com/office/drawing/2014/main" id="{704AA87F-5B9E-A9D2-C414-EE9FEA6602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3875" y="5268528"/>
            <a:ext cx="803966" cy="792923"/>
          </a:xfrm>
          <a:prstGeom prst="rect">
            <a:avLst/>
          </a:prstGeom>
        </p:spPr>
      </p:pic>
      <p:grpSp>
        <p:nvGrpSpPr>
          <p:cNvPr id="17" name="Group 16">
            <a:extLst>
              <a:ext uri="{FF2B5EF4-FFF2-40B4-BE49-F238E27FC236}">
                <a16:creationId xmlns:a16="http://schemas.microsoft.com/office/drawing/2014/main" id="{5C415599-84DA-FB17-94FB-062AD6444C4A}"/>
              </a:ext>
            </a:extLst>
          </p:cNvPr>
          <p:cNvGrpSpPr/>
          <p:nvPr/>
        </p:nvGrpSpPr>
        <p:grpSpPr>
          <a:xfrm>
            <a:off x="1468111" y="6485283"/>
            <a:ext cx="5093819" cy="374295"/>
            <a:chOff x="1128300" y="6428647"/>
            <a:chExt cx="5093819" cy="374295"/>
          </a:xfrm>
        </p:grpSpPr>
        <p:cxnSp>
          <p:nvCxnSpPr>
            <p:cNvPr id="11" name="Straight Connector 10">
              <a:extLst>
                <a:ext uri="{FF2B5EF4-FFF2-40B4-BE49-F238E27FC236}">
                  <a16:creationId xmlns:a16="http://schemas.microsoft.com/office/drawing/2014/main" id="{2C403A6F-FB86-0B43-B498-DC6DB157C569}"/>
                </a:ext>
              </a:extLst>
            </p:cNvPr>
            <p:cNvCxnSpPr>
              <a:cxnSpLocks/>
              <a:endCxn id="27" idx="0"/>
            </p:cNvCxnSpPr>
            <p:nvPr/>
          </p:nvCxnSpPr>
          <p:spPr>
            <a:xfrm flipV="1">
              <a:off x="1175709" y="6506628"/>
              <a:ext cx="4302498" cy="13623"/>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0EBCFAA-EA4C-C9BE-74C0-5E02716A983F}"/>
                </a:ext>
              </a:extLst>
            </p:cNvPr>
            <p:cNvSpPr/>
            <p:nvPr/>
          </p:nvSpPr>
          <p:spPr>
            <a:xfrm rot="16200000">
              <a:off x="1128300" y="6431974"/>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3" name="Oval 12">
              <a:extLst>
                <a:ext uri="{FF2B5EF4-FFF2-40B4-BE49-F238E27FC236}">
                  <a16:creationId xmlns:a16="http://schemas.microsoft.com/office/drawing/2014/main" id="{AD4CCC1A-ACA6-47DD-0F1D-91ABD4B0BFD9}"/>
                </a:ext>
              </a:extLst>
            </p:cNvPr>
            <p:cNvSpPr/>
            <p:nvPr/>
          </p:nvSpPr>
          <p:spPr>
            <a:xfrm rot="16200000">
              <a:off x="2611389" y="642864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4" name="Oval 13">
              <a:extLst>
                <a:ext uri="{FF2B5EF4-FFF2-40B4-BE49-F238E27FC236}">
                  <a16:creationId xmlns:a16="http://schemas.microsoft.com/office/drawing/2014/main" id="{264A724C-9C1F-AC9B-6FD7-074C02293DE4}"/>
                </a:ext>
              </a:extLst>
            </p:cNvPr>
            <p:cNvSpPr/>
            <p:nvPr/>
          </p:nvSpPr>
          <p:spPr>
            <a:xfrm rot="16200000">
              <a:off x="4005808" y="643197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5" name="Oval 14">
              <a:extLst>
                <a:ext uri="{FF2B5EF4-FFF2-40B4-BE49-F238E27FC236}">
                  <a16:creationId xmlns:a16="http://schemas.microsoft.com/office/drawing/2014/main" id="{7A0F0957-D232-FBE6-8A80-F212511B0C18}"/>
                </a:ext>
              </a:extLst>
            </p:cNvPr>
            <p:cNvSpPr/>
            <p:nvPr/>
          </p:nvSpPr>
          <p:spPr>
            <a:xfrm rot="16200000">
              <a:off x="5478207" y="642864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6" name="TextBox 15">
              <a:extLst>
                <a:ext uri="{FF2B5EF4-FFF2-40B4-BE49-F238E27FC236}">
                  <a16:creationId xmlns:a16="http://schemas.microsoft.com/office/drawing/2014/main" id="{CB1821AB-A719-3E24-8747-DC8492F1B998}"/>
                </a:ext>
              </a:extLst>
            </p:cNvPr>
            <p:cNvSpPr txBox="1"/>
            <p:nvPr/>
          </p:nvSpPr>
          <p:spPr>
            <a:xfrm>
              <a:off x="4890257" y="6545115"/>
              <a:ext cx="1331862" cy="257827"/>
            </a:xfrm>
            <a:prstGeom prst="rect">
              <a:avLst/>
            </a:prstGeom>
            <a:noFill/>
          </p:spPr>
          <p:txBody>
            <a:bodyPr wrap="square" lIns="91440" tIns="45720" rIns="91440" bIns="45720" rtlCol="0" anchor="t">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Technology Overview</a:t>
              </a:r>
              <a:endParaRPr lang="en-US" sz="900"/>
            </a:p>
          </p:txBody>
        </p:sp>
      </p:grpSp>
      <p:sp>
        <p:nvSpPr>
          <p:cNvPr id="27" name="Graphic 4">
            <a:extLst>
              <a:ext uri="{FF2B5EF4-FFF2-40B4-BE49-F238E27FC236}">
                <a16:creationId xmlns:a16="http://schemas.microsoft.com/office/drawing/2014/main" id="{3EC4F25D-3096-322B-5C64-9681A37D4386}"/>
              </a:ext>
            </a:extLst>
          </p:cNvPr>
          <p:cNvSpPr/>
          <p:nvPr/>
        </p:nvSpPr>
        <p:spPr>
          <a:xfrm rot="18083371">
            <a:off x="-10883" y="5393496"/>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9" name="Graphic 4">
            <a:extLst>
              <a:ext uri="{FF2B5EF4-FFF2-40B4-BE49-F238E27FC236}">
                <a16:creationId xmlns:a16="http://schemas.microsoft.com/office/drawing/2014/main" id="{A7697240-4B8C-0AAC-7BAF-97EB92898AC1}"/>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pic>
        <p:nvPicPr>
          <p:cNvPr id="10" name="Graphic 9" descr="Unlock outline">
            <a:extLst>
              <a:ext uri="{FF2B5EF4-FFF2-40B4-BE49-F238E27FC236}">
                <a16:creationId xmlns:a16="http://schemas.microsoft.com/office/drawing/2014/main" id="{E3925DA5-190C-DEDF-8E32-B825744D07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061" y="1646582"/>
            <a:ext cx="726662" cy="726662"/>
          </a:xfrm>
          <a:prstGeom prst="rect">
            <a:avLst/>
          </a:prstGeom>
        </p:spPr>
      </p:pic>
      <p:pic>
        <p:nvPicPr>
          <p:cNvPr id="19" name="Picture 18" descr="A black and white brain&#10;&#10;Description automatically generated">
            <a:extLst>
              <a:ext uri="{FF2B5EF4-FFF2-40B4-BE49-F238E27FC236}">
                <a16:creationId xmlns:a16="http://schemas.microsoft.com/office/drawing/2014/main" id="{7244104E-CEBA-2323-E0F5-3AE236C1F1C9}"/>
              </a:ext>
            </a:extLst>
          </p:cNvPr>
          <p:cNvPicPr>
            <a:picLocks noChangeAspect="1"/>
          </p:cNvPicPr>
          <p:nvPr/>
        </p:nvPicPr>
        <p:blipFill>
          <a:blip r:embed="rId7"/>
          <a:stretch>
            <a:fillRect/>
          </a:stretch>
        </p:blipFill>
        <p:spPr>
          <a:xfrm>
            <a:off x="914401" y="3543300"/>
            <a:ext cx="691244" cy="680358"/>
          </a:xfrm>
          <a:prstGeom prst="rect">
            <a:avLst/>
          </a:prstGeom>
        </p:spPr>
      </p:pic>
      <p:pic>
        <p:nvPicPr>
          <p:cNvPr id="21" name="Picture 20" descr="A person with curly hair holding a computer&#10;&#10;Description automatically generated">
            <a:extLst>
              <a:ext uri="{FF2B5EF4-FFF2-40B4-BE49-F238E27FC236}">
                <a16:creationId xmlns:a16="http://schemas.microsoft.com/office/drawing/2014/main" id="{087ABCED-E9C1-1D2C-87FB-2E74FC18347D}"/>
              </a:ext>
            </a:extLst>
          </p:cNvPr>
          <p:cNvPicPr>
            <a:picLocks noChangeAspect="1"/>
          </p:cNvPicPr>
          <p:nvPr/>
        </p:nvPicPr>
        <p:blipFill>
          <a:blip r:embed="rId8"/>
          <a:stretch>
            <a:fillRect/>
          </a:stretch>
        </p:blipFill>
        <p:spPr>
          <a:xfrm>
            <a:off x="912378" y="5339442"/>
            <a:ext cx="657188" cy="723902"/>
          </a:xfrm>
          <a:prstGeom prst="rect">
            <a:avLst/>
          </a:prstGeom>
        </p:spPr>
      </p:pic>
      <p:pic>
        <p:nvPicPr>
          <p:cNvPr id="23" name="Picture 22" descr="A black rectangle with white lines&#10;&#10;Description automatically generated">
            <a:extLst>
              <a:ext uri="{FF2B5EF4-FFF2-40B4-BE49-F238E27FC236}">
                <a16:creationId xmlns:a16="http://schemas.microsoft.com/office/drawing/2014/main" id="{06FF235C-A1FA-DE21-7A9F-AD5F19CD75D5}"/>
              </a:ext>
            </a:extLst>
          </p:cNvPr>
          <p:cNvPicPr>
            <a:picLocks noChangeAspect="1"/>
          </p:cNvPicPr>
          <p:nvPr/>
        </p:nvPicPr>
        <p:blipFill>
          <a:blip r:embed="rId9"/>
          <a:stretch>
            <a:fillRect/>
          </a:stretch>
        </p:blipFill>
        <p:spPr>
          <a:xfrm>
            <a:off x="10613573" y="1681843"/>
            <a:ext cx="707571" cy="691244"/>
          </a:xfrm>
          <a:prstGeom prst="rect">
            <a:avLst/>
          </a:prstGeom>
        </p:spPr>
      </p:pic>
      <p:pic>
        <p:nvPicPr>
          <p:cNvPr id="25" name="Picture 24" descr="A black and white arrow pointing up&#10;&#10;Description automatically generated">
            <a:extLst>
              <a:ext uri="{FF2B5EF4-FFF2-40B4-BE49-F238E27FC236}">
                <a16:creationId xmlns:a16="http://schemas.microsoft.com/office/drawing/2014/main" id="{DF875D03-CE43-29C5-4134-F1A5B51A69A4}"/>
              </a:ext>
            </a:extLst>
          </p:cNvPr>
          <p:cNvPicPr>
            <a:picLocks noChangeAspect="1"/>
          </p:cNvPicPr>
          <p:nvPr/>
        </p:nvPicPr>
        <p:blipFill>
          <a:blip r:embed="rId10"/>
          <a:stretch>
            <a:fillRect/>
          </a:stretch>
        </p:blipFill>
        <p:spPr>
          <a:xfrm>
            <a:off x="10673444" y="3597727"/>
            <a:ext cx="587829" cy="566059"/>
          </a:xfrm>
          <a:prstGeom prst="rect">
            <a:avLst/>
          </a:prstGeom>
        </p:spPr>
      </p:pic>
      <p:cxnSp>
        <p:nvCxnSpPr>
          <p:cNvPr id="6" name="Straight Arrow Connector 5">
            <a:extLst>
              <a:ext uri="{FF2B5EF4-FFF2-40B4-BE49-F238E27FC236}">
                <a16:creationId xmlns:a16="http://schemas.microsoft.com/office/drawing/2014/main" id="{F039CA85-80F8-B56C-B96E-91C9906AA938}"/>
              </a:ext>
            </a:extLst>
          </p:cNvPr>
          <p:cNvCxnSpPr/>
          <p:nvPr/>
        </p:nvCxnSpPr>
        <p:spPr>
          <a:xfrm flipV="1">
            <a:off x="879334" y="1203085"/>
            <a:ext cx="10439399" cy="2062"/>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628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097BDB5-A9F9-D147-C21F-51031D8B6D6E}"/>
              </a:ext>
            </a:extLst>
          </p:cNvPr>
          <p:cNvGrpSpPr/>
          <p:nvPr/>
        </p:nvGrpSpPr>
        <p:grpSpPr>
          <a:xfrm>
            <a:off x="369654" y="6436865"/>
            <a:ext cx="5093819" cy="374295"/>
            <a:chOff x="1128300" y="6428647"/>
            <a:chExt cx="5093819" cy="374295"/>
          </a:xfrm>
        </p:grpSpPr>
        <p:cxnSp>
          <p:nvCxnSpPr>
            <p:cNvPr id="9" name="Straight Connector 8">
              <a:extLst>
                <a:ext uri="{FF2B5EF4-FFF2-40B4-BE49-F238E27FC236}">
                  <a16:creationId xmlns:a16="http://schemas.microsoft.com/office/drawing/2014/main" id="{E27D2177-0E3F-1303-3C9B-D316818CA623}"/>
                </a:ext>
              </a:extLst>
            </p:cNvPr>
            <p:cNvCxnSpPr>
              <a:cxnSpLocks/>
            </p:cNvCxnSpPr>
            <p:nvPr/>
          </p:nvCxnSpPr>
          <p:spPr>
            <a:xfrm flipV="1">
              <a:off x="1175709" y="6506628"/>
              <a:ext cx="4302498" cy="13623"/>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4D32C47-7F65-F357-3446-DB053D29EC37}"/>
                </a:ext>
              </a:extLst>
            </p:cNvPr>
            <p:cNvSpPr/>
            <p:nvPr/>
          </p:nvSpPr>
          <p:spPr>
            <a:xfrm rot="16200000">
              <a:off x="1128300" y="6431974"/>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0" name="Oval 19">
              <a:extLst>
                <a:ext uri="{FF2B5EF4-FFF2-40B4-BE49-F238E27FC236}">
                  <a16:creationId xmlns:a16="http://schemas.microsoft.com/office/drawing/2014/main" id="{759DE629-DC75-12E6-8D35-00A8674C642D}"/>
                </a:ext>
              </a:extLst>
            </p:cNvPr>
            <p:cNvSpPr/>
            <p:nvPr/>
          </p:nvSpPr>
          <p:spPr>
            <a:xfrm rot="16200000">
              <a:off x="2611389" y="642864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1" name="Oval 20">
              <a:extLst>
                <a:ext uri="{FF2B5EF4-FFF2-40B4-BE49-F238E27FC236}">
                  <a16:creationId xmlns:a16="http://schemas.microsoft.com/office/drawing/2014/main" id="{9925AD29-FC6A-C05B-B98A-A79D72E37242}"/>
                </a:ext>
              </a:extLst>
            </p:cNvPr>
            <p:cNvSpPr/>
            <p:nvPr/>
          </p:nvSpPr>
          <p:spPr>
            <a:xfrm rot="16200000">
              <a:off x="4005808" y="643197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2" name="Oval 21">
              <a:extLst>
                <a:ext uri="{FF2B5EF4-FFF2-40B4-BE49-F238E27FC236}">
                  <a16:creationId xmlns:a16="http://schemas.microsoft.com/office/drawing/2014/main" id="{092A0719-72FD-A796-74C9-F6C87C8A984C}"/>
                </a:ext>
              </a:extLst>
            </p:cNvPr>
            <p:cNvSpPr/>
            <p:nvPr/>
          </p:nvSpPr>
          <p:spPr>
            <a:xfrm rot="16200000">
              <a:off x="5478207" y="642864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3" name="TextBox 7">
              <a:extLst>
                <a:ext uri="{FF2B5EF4-FFF2-40B4-BE49-F238E27FC236}">
                  <a16:creationId xmlns:a16="http://schemas.microsoft.com/office/drawing/2014/main" id="{C8E63FAF-2423-A17E-15AF-187319B23EB0}"/>
                </a:ext>
              </a:extLst>
            </p:cNvPr>
            <p:cNvSpPr txBox="1"/>
            <p:nvPr/>
          </p:nvSpPr>
          <p:spPr>
            <a:xfrm>
              <a:off x="4890257" y="6545115"/>
              <a:ext cx="1331862" cy="257827"/>
            </a:xfrm>
            <a:prstGeom prst="rect">
              <a:avLst/>
            </a:prstGeom>
            <a:noFill/>
          </p:spPr>
          <p:txBody>
            <a:bodyPr wrap="square" lIns="91440" tIns="45720" rIns="91440" bIns="45720" rtlCol="0" anchor="t">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Technology Overview</a:t>
              </a:r>
              <a:endParaRPr lang="en-US" sz="900"/>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877400" y="232658"/>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3200" b="0">
                <a:latin typeface="Sitka Heading"/>
                <a:cs typeface="Segoe UI"/>
              </a:rPr>
              <a:t>XR is revolutionizing employee training across industries</a:t>
            </a:r>
            <a:endParaRPr lang="en-US"/>
          </a:p>
        </p:txBody>
      </p:sp>
      <p:sp>
        <p:nvSpPr>
          <p:cNvPr id="44" name="Text Placeholder 2">
            <a:extLst>
              <a:ext uri="{FF2B5EF4-FFF2-40B4-BE49-F238E27FC236}">
                <a16:creationId xmlns:a16="http://schemas.microsoft.com/office/drawing/2014/main" id="{AE2FD9C5-3C90-4018-92EB-1250F330E898}"/>
              </a:ext>
            </a:extLst>
          </p:cNvPr>
          <p:cNvSpPr txBox="1">
            <a:spLocks/>
          </p:cNvSpPr>
          <p:nvPr/>
        </p:nvSpPr>
        <p:spPr>
          <a:xfrm>
            <a:off x="1377437" y="996150"/>
            <a:ext cx="9879316" cy="1001548"/>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600">
              <a:latin typeface="Segoe UI"/>
              <a:cs typeface="Segoe UI"/>
            </a:endParaRPr>
          </a:p>
        </p:txBody>
      </p:sp>
      <p:cxnSp>
        <p:nvCxnSpPr>
          <p:cNvPr id="126" name="Straight Arrow Connector 125">
            <a:extLst>
              <a:ext uri="{FF2B5EF4-FFF2-40B4-BE49-F238E27FC236}">
                <a16:creationId xmlns:a16="http://schemas.microsoft.com/office/drawing/2014/main" id="{135B07AE-8F73-9A6E-AA0C-57AAC9C65D25}"/>
              </a:ext>
            </a:extLst>
          </p:cNvPr>
          <p:cNvCxnSpPr/>
          <p:nvPr/>
        </p:nvCxnSpPr>
        <p:spPr>
          <a:xfrm flipV="1">
            <a:off x="875912" y="897720"/>
            <a:ext cx="10439399" cy="2062"/>
          </a:xfrm>
          <a:prstGeom prst="straightConnector1">
            <a:avLst/>
          </a:prstGeom>
        </p:spPr>
        <p:style>
          <a:lnRef idx="2">
            <a:schemeClr val="dk1"/>
          </a:lnRef>
          <a:fillRef idx="0">
            <a:schemeClr val="dk1"/>
          </a:fillRef>
          <a:effectRef idx="1">
            <a:schemeClr val="dk1"/>
          </a:effectRef>
          <a:fontRef idx="minor">
            <a:schemeClr val="tx1"/>
          </a:fontRef>
        </p:style>
      </p:cxnSp>
      <p:grpSp>
        <p:nvGrpSpPr>
          <p:cNvPr id="163" name="Group 162">
            <a:extLst>
              <a:ext uri="{FF2B5EF4-FFF2-40B4-BE49-F238E27FC236}">
                <a16:creationId xmlns:a16="http://schemas.microsoft.com/office/drawing/2014/main" id="{733E0487-830A-ACD1-C7C9-A1474C88659E}"/>
              </a:ext>
            </a:extLst>
          </p:cNvPr>
          <p:cNvGrpSpPr/>
          <p:nvPr/>
        </p:nvGrpSpPr>
        <p:grpSpPr>
          <a:xfrm>
            <a:off x="584203" y="1467044"/>
            <a:ext cx="10997150" cy="4714492"/>
            <a:chOff x="559851" y="1433898"/>
            <a:chExt cx="11072298" cy="4595330"/>
          </a:xfrm>
        </p:grpSpPr>
        <p:grpSp>
          <p:nvGrpSpPr>
            <p:cNvPr id="164" name="Group 163">
              <a:extLst>
                <a:ext uri="{FF2B5EF4-FFF2-40B4-BE49-F238E27FC236}">
                  <a16:creationId xmlns:a16="http://schemas.microsoft.com/office/drawing/2014/main" id="{962D2B69-20E6-4DEB-8F22-26B715B412DF}"/>
                </a:ext>
              </a:extLst>
            </p:cNvPr>
            <p:cNvGrpSpPr/>
            <p:nvPr/>
          </p:nvGrpSpPr>
          <p:grpSpPr>
            <a:xfrm>
              <a:off x="559851" y="1471494"/>
              <a:ext cx="2613515" cy="4557734"/>
              <a:chOff x="566171" y="1712990"/>
              <a:chExt cx="2662263" cy="4441112"/>
            </a:xfrm>
          </p:grpSpPr>
          <p:sp>
            <p:nvSpPr>
              <p:cNvPr id="186" name="Rectangle: Top Corners Rounded 7">
                <a:extLst>
                  <a:ext uri="{FF2B5EF4-FFF2-40B4-BE49-F238E27FC236}">
                    <a16:creationId xmlns:a16="http://schemas.microsoft.com/office/drawing/2014/main" id="{387BBC16-FD07-C0DB-EDE6-2CB7E697ACE7}"/>
                  </a:ext>
                </a:extLst>
              </p:cNvPr>
              <p:cNvSpPr/>
              <p:nvPr/>
            </p:nvSpPr>
            <p:spPr>
              <a:xfrm>
                <a:off x="566171" y="2358688"/>
                <a:ext cx="2662263" cy="2918866"/>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 Placeholder 2">
                <a:extLst>
                  <a:ext uri="{FF2B5EF4-FFF2-40B4-BE49-F238E27FC236}">
                    <a16:creationId xmlns:a16="http://schemas.microsoft.com/office/drawing/2014/main" id="{8937CBDB-763D-B23F-8A13-A26FD8ED1777}"/>
                  </a:ext>
                </a:extLst>
              </p:cNvPr>
              <p:cNvSpPr txBox="1">
                <a:spLocks/>
              </p:cNvSpPr>
              <p:nvPr/>
            </p:nvSpPr>
            <p:spPr>
              <a:xfrm>
                <a:off x="632338" y="3901808"/>
                <a:ext cx="2526720" cy="225229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sz="1300">
                  <a:latin typeface="Sitka Text"/>
                  <a:ea typeface="Calibri"/>
                  <a:cs typeface="Calibri"/>
                </a:endParaRPr>
              </a:p>
              <a:p>
                <a:pPr algn="ctr">
                  <a:lnSpc>
                    <a:spcPct val="100000"/>
                  </a:lnSpc>
                </a:pPr>
                <a:endParaRPr lang="en-US" sz="1300">
                  <a:latin typeface="Sitka Text"/>
                  <a:ea typeface="Calibri"/>
                  <a:cs typeface="Calibri"/>
                </a:endParaRPr>
              </a:p>
              <a:p>
                <a:pPr marL="285750" indent="-285750" algn="ctr">
                  <a:lnSpc>
                    <a:spcPct val="100000"/>
                  </a:lnSpc>
                  <a:buChar char="•"/>
                </a:pPr>
                <a:endParaRPr lang="en-US" sz="1200">
                  <a:latin typeface="Sitka Text"/>
                  <a:ea typeface="Calibri"/>
                  <a:cs typeface="Calibri"/>
                </a:endParaRPr>
              </a:p>
            </p:txBody>
          </p:sp>
          <p:grpSp>
            <p:nvGrpSpPr>
              <p:cNvPr id="189" name="Group 188">
                <a:extLst>
                  <a:ext uri="{FF2B5EF4-FFF2-40B4-BE49-F238E27FC236}">
                    <a16:creationId xmlns:a16="http://schemas.microsoft.com/office/drawing/2014/main" id="{6C83866E-AD7B-543D-25C2-76F5B43E7E7C}"/>
                  </a:ext>
                </a:extLst>
              </p:cNvPr>
              <p:cNvGrpSpPr/>
              <p:nvPr/>
            </p:nvGrpSpPr>
            <p:grpSpPr>
              <a:xfrm>
                <a:off x="754031" y="1712990"/>
                <a:ext cx="2269841" cy="1493776"/>
                <a:chOff x="797777" y="1730207"/>
                <a:chExt cx="2269841" cy="1493776"/>
              </a:xfrm>
            </p:grpSpPr>
            <p:sp>
              <p:nvSpPr>
                <p:cNvPr id="190" name="Rectangle: Top Corners Rounded 50">
                  <a:extLst>
                    <a:ext uri="{FF2B5EF4-FFF2-40B4-BE49-F238E27FC236}">
                      <a16:creationId xmlns:a16="http://schemas.microsoft.com/office/drawing/2014/main" id="{7C95897F-BB6C-9108-2237-8306D2AFE226}"/>
                    </a:ext>
                  </a:extLst>
                </p:cNvPr>
                <p:cNvSpPr/>
                <p:nvPr/>
              </p:nvSpPr>
              <p:spPr>
                <a:xfrm flipV="1">
                  <a:off x="797777" y="2370578"/>
                  <a:ext cx="2269841" cy="853405"/>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   </a:t>
                  </a:r>
                </a:p>
              </p:txBody>
            </p:sp>
            <p:sp>
              <p:nvSpPr>
                <p:cNvPr id="191" name="Rectangle 190">
                  <a:extLst>
                    <a:ext uri="{FF2B5EF4-FFF2-40B4-BE49-F238E27FC236}">
                      <a16:creationId xmlns:a16="http://schemas.microsoft.com/office/drawing/2014/main" id="{F23C2230-5E81-77C9-C807-FD342A323005}"/>
                    </a:ext>
                  </a:extLst>
                </p:cNvPr>
                <p:cNvSpPr/>
                <p:nvPr/>
              </p:nvSpPr>
              <p:spPr>
                <a:xfrm>
                  <a:off x="805544" y="1730207"/>
                  <a:ext cx="2262073" cy="647699"/>
                </a:xfrm>
                <a:prstGeom prst="rect">
                  <a:avLst/>
                </a:prstGeom>
                <a:solidFill>
                  <a:srgbClr val="222F3E"/>
                </a:solidFill>
                <a:ln>
                  <a:solidFill>
                    <a:srgbClr val="22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VR Hardware</a:t>
                  </a:r>
                </a:p>
              </p:txBody>
            </p:sp>
          </p:grpSp>
        </p:grpSp>
        <p:grpSp>
          <p:nvGrpSpPr>
            <p:cNvPr id="165" name="Group 164">
              <a:extLst>
                <a:ext uri="{FF2B5EF4-FFF2-40B4-BE49-F238E27FC236}">
                  <a16:creationId xmlns:a16="http://schemas.microsoft.com/office/drawing/2014/main" id="{53BD7CE0-4BDC-78CC-363E-7EBD508272EE}"/>
                </a:ext>
              </a:extLst>
            </p:cNvPr>
            <p:cNvGrpSpPr/>
            <p:nvPr/>
          </p:nvGrpSpPr>
          <p:grpSpPr>
            <a:xfrm>
              <a:off x="9018634" y="1433898"/>
              <a:ext cx="2613515" cy="4557734"/>
              <a:chOff x="566171" y="1712990"/>
              <a:chExt cx="2662263" cy="4441112"/>
            </a:xfrm>
          </p:grpSpPr>
          <p:sp>
            <p:nvSpPr>
              <p:cNvPr id="180" name="Rectangle: Top Corners Rounded 7">
                <a:extLst>
                  <a:ext uri="{FF2B5EF4-FFF2-40B4-BE49-F238E27FC236}">
                    <a16:creationId xmlns:a16="http://schemas.microsoft.com/office/drawing/2014/main" id="{05C9493D-87AD-5B1C-0A3B-82F9AAC40FD7}"/>
                  </a:ext>
                </a:extLst>
              </p:cNvPr>
              <p:cNvSpPr/>
              <p:nvPr/>
            </p:nvSpPr>
            <p:spPr>
              <a:xfrm>
                <a:off x="566171" y="2358687"/>
                <a:ext cx="2662263" cy="2959334"/>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 Placeholder 2">
                <a:extLst>
                  <a:ext uri="{FF2B5EF4-FFF2-40B4-BE49-F238E27FC236}">
                    <a16:creationId xmlns:a16="http://schemas.microsoft.com/office/drawing/2014/main" id="{22B9E4F1-2CD4-013C-5621-DDA619060841}"/>
                  </a:ext>
                </a:extLst>
              </p:cNvPr>
              <p:cNvSpPr txBox="1">
                <a:spLocks/>
              </p:cNvSpPr>
              <p:nvPr/>
            </p:nvSpPr>
            <p:spPr>
              <a:xfrm>
                <a:off x="632338" y="3901808"/>
                <a:ext cx="2526720" cy="225229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sz="1300">
                  <a:latin typeface="Sitka Text"/>
                  <a:ea typeface="Calibri"/>
                  <a:cs typeface="Calibri"/>
                </a:endParaRPr>
              </a:p>
              <a:p>
                <a:pPr algn="ctr">
                  <a:lnSpc>
                    <a:spcPct val="100000"/>
                  </a:lnSpc>
                </a:pPr>
                <a:endParaRPr lang="en-US" sz="1300">
                  <a:latin typeface="Sitka Text"/>
                  <a:ea typeface="Calibri"/>
                  <a:cs typeface="Calibri"/>
                </a:endParaRPr>
              </a:p>
              <a:p>
                <a:pPr marL="285750" indent="-285750" algn="ctr">
                  <a:lnSpc>
                    <a:spcPct val="100000"/>
                  </a:lnSpc>
                  <a:buChar char="•"/>
                </a:pPr>
                <a:endParaRPr lang="en-US" sz="1200">
                  <a:latin typeface="Sitka Text"/>
                  <a:ea typeface="Calibri"/>
                  <a:cs typeface="Calibri"/>
                </a:endParaRPr>
              </a:p>
            </p:txBody>
          </p:sp>
          <p:grpSp>
            <p:nvGrpSpPr>
              <p:cNvPr id="183" name="Group 182">
                <a:extLst>
                  <a:ext uri="{FF2B5EF4-FFF2-40B4-BE49-F238E27FC236}">
                    <a16:creationId xmlns:a16="http://schemas.microsoft.com/office/drawing/2014/main" id="{5CDFC53B-DC59-6DC0-A565-89055D6DD96F}"/>
                  </a:ext>
                </a:extLst>
              </p:cNvPr>
              <p:cNvGrpSpPr/>
              <p:nvPr/>
            </p:nvGrpSpPr>
            <p:grpSpPr>
              <a:xfrm>
                <a:off x="754031" y="1712990"/>
                <a:ext cx="2269841" cy="1506547"/>
                <a:chOff x="797777" y="1730207"/>
                <a:chExt cx="2269841" cy="1506547"/>
              </a:xfrm>
            </p:grpSpPr>
            <p:sp>
              <p:nvSpPr>
                <p:cNvPr id="184" name="Rectangle: Top Corners Rounded 50">
                  <a:extLst>
                    <a:ext uri="{FF2B5EF4-FFF2-40B4-BE49-F238E27FC236}">
                      <a16:creationId xmlns:a16="http://schemas.microsoft.com/office/drawing/2014/main" id="{FD639BF9-C8A4-E2CC-7518-F6E428CFE5C7}"/>
                    </a:ext>
                  </a:extLst>
                </p:cNvPr>
                <p:cNvSpPr/>
                <p:nvPr/>
              </p:nvSpPr>
              <p:spPr>
                <a:xfrm flipV="1">
                  <a:off x="797777" y="2370578"/>
                  <a:ext cx="2269841" cy="866176"/>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   </a:t>
                  </a:r>
                </a:p>
              </p:txBody>
            </p:sp>
            <p:sp>
              <p:nvSpPr>
                <p:cNvPr id="185" name="Rectangle 184">
                  <a:extLst>
                    <a:ext uri="{FF2B5EF4-FFF2-40B4-BE49-F238E27FC236}">
                      <a16:creationId xmlns:a16="http://schemas.microsoft.com/office/drawing/2014/main" id="{50DDFFE1-FDEB-17B1-8E18-C81518F6E886}"/>
                    </a:ext>
                  </a:extLst>
                </p:cNvPr>
                <p:cNvSpPr/>
                <p:nvPr/>
              </p:nvSpPr>
              <p:spPr>
                <a:xfrm>
                  <a:off x="805544" y="1730207"/>
                  <a:ext cx="2262073" cy="647699"/>
                </a:xfrm>
                <a:prstGeom prst="rect">
                  <a:avLst/>
                </a:prstGeom>
                <a:solidFill>
                  <a:srgbClr val="222F3E"/>
                </a:solidFill>
                <a:ln>
                  <a:solidFill>
                    <a:srgbClr val="22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AR Software</a:t>
                  </a:r>
                </a:p>
              </p:txBody>
            </p:sp>
          </p:grpSp>
        </p:grpSp>
        <p:grpSp>
          <p:nvGrpSpPr>
            <p:cNvPr id="166" name="Group 165">
              <a:extLst>
                <a:ext uri="{FF2B5EF4-FFF2-40B4-BE49-F238E27FC236}">
                  <a16:creationId xmlns:a16="http://schemas.microsoft.com/office/drawing/2014/main" id="{88F93397-66D5-2F1C-3D18-C4AB7F0A46D4}"/>
                </a:ext>
              </a:extLst>
            </p:cNvPr>
            <p:cNvGrpSpPr/>
            <p:nvPr/>
          </p:nvGrpSpPr>
          <p:grpSpPr>
            <a:xfrm>
              <a:off x="6213074" y="1466221"/>
              <a:ext cx="2613515" cy="4557734"/>
              <a:chOff x="566171" y="1712990"/>
              <a:chExt cx="2662263" cy="4441112"/>
            </a:xfrm>
          </p:grpSpPr>
          <p:sp>
            <p:nvSpPr>
              <p:cNvPr id="174" name="Rectangle: Top Corners Rounded 7">
                <a:extLst>
                  <a:ext uri="{FF2B5EF4-FFF2-40B4-BE49-F238E27FC236}">
                    <a16:creationId xmlns:a16="http://schemas.microsoft.com/office/drawing/2014/main" id="{1FF20840-FBCE-BE96-B458-C5F967411BCD}"/>
                  </a:ext>
                </a:extLst>
              </p:cNvPr>
              <p:cNvSpPr/>
              <p:nvPr/>
            </p:nvSpPr>
            <p:spPr>
              <a:xfrm>
                <a:off x="566171" y="2358687"/>
                <a:ext cx="2662263" cy="2918866"/>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 Placeholder 2">
                <a:extLst>
                  <a:ext uri="{FF2B5EF4-FFF2-40B4-BE49-F238E27FC236}">
                    <a16:creationId xmlns:a16="http://schemas.microsoft.com/office/drawing/2014/main" id="{F41444E3-55A6-539C-67C8-D8291C98BF2D}"/>
                  </a:ext>
                </a:extLst>
              </p:cNvPr>
              <p:cNvSpPr txBox="1">
                <a:spLocks/>
              </p:cNvSpPr>
              <p:nvPr/>
            </p:nvSpPr>
            <p:spPr>
              <a:xfrm>
                <a:off x="632338" y="3901808"/>
                <a:ext cx="2526720" cy="225229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sz="1300">
                  <a:latin typeface="Sitka Text"/>
                  <a:ea typeface="Calibri"/>
                  <a:cs typeface="Calibri"/>
                </a:endParaRPr>
              </a:p>
              <a:p>
                <a:pPr algn="ctr">
                  <a:lnSpc>
                    <a:spcPct val="100000"/>
                  </a:lnSpc>
                </a:pPr>
                <a:endParaRPr lang="en-US" sz="1300">
                  <a:latin typeface="Sitka Text"/>
                  <a:ea typeface="Calibri"/>
                  <a:cs typeface="Calibri"/>
                </a:endParaRPr>
              </a:p>
              <a:p>
                <a:pPr marL="285750" indent="-285750" algn="ctr">
                  <a:lnSpc>
                    <a:spcPct val="100000"/>
                  </a:lnSpc>
                  <a:buChar char="•"/>
                </a:pPr>
                <a:endParaRPr lang="en-US" sz="1200">
                  <a:latin typeface="Sitka Text"/>
                  <a:ea typeface="Calibri"/>
                  <a:cs typeface="Calibri"/>
                </a:endParaRPr>
              </a:p>
            </p:txBody>
          </p:sp>
          <p:grpSp>
            <p:nvGrpSpPr>
              <p:cNvPr id="177" name="Group 176">
                <a:extLst>
                  <a:ext uri="{FF2B5EF4-FFF2-40B4-BE49-F238E27FC236}">
                    <a16:creationId xmlns:a16="http://schemas.microsoft.com/office/drawing/2014/main" id="{23D826EF-0AF6-DE31-D539-10CD534244D9}"/>
                  </a:ext>
                </a:extLst>
              </p:cNvPr>
              <p:cNvGrpSpPr/>
              <p:nvPr/>
            </p:nvGrpSpPr>
            <p:grpSpPr>
              <a:xfrm>
                <a:off x="754031" y="1712990"/>
                <a:ext cx="2269841" cy="1475050"/>
                <a:chOff x="797777" y="1730207"/>
                <a:chExt cx="2269841" cy="1475050"/>
              </a:xfrm>
            </p:grpSpPr>
            <p:sp>
              <p:nvSpPr>
                <p:cNvPr id="178" name="Rectangle: Top Corners Rounded 50">
                  <a:extLst>
                    <a:ext uri="{FF2B5EF4-FFF2-40B4-BE49-F238E27FC236}">
                      <a16:creationId xmlns:a16="http://schemas.microsoft.com/office/drawing/2014/main" id="{66B00563-68D6-3DD2-813E-381837CDB564}"/>
                    </a:ext>
                  </a:extLst>
                </p:cNvPr>
                <p:cNvSpPr/>
                <p:nvPr/>
              </p:nvSpPr>
              <p:spPr>
                <a:xfrm flipV="1">
                  <a:off x="797777" y="2370578"/>
                  <a:ext cx="2269841" cy="834679"/>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   </a:t>
                  </a:r>
                </a:p>
              </p:txBody>
            </p:sp>
            <p:sp>
              <p:nvSpPr>
                <p:cNvPr id="179" name="Rectangle 178">
                  <a:extLst>
                    <a:ext uri="{FF2B5EF4-FFF2-40B4-BE49-F238E27FC236}">
                      <a16:creationId xmlns:a16="http://schemas.microsoft.com/office/drawing/2014/main" id="{44B4154E-2C78-F804-3547-E85ADF9AF459}"/>
                    </a:ext>
                  </a:extLst>
                </p:cNvPr>
                <p:cNvSpPr/>
                <p:nvPr/>
              </p:nvSpPr>
              <p:spPr>
                <a:xfrm>
                  <a:off x="805544" y="1730207"/>
                  <a:ext cx="2262073" cy="647699"/>
                </a:xfrm>
                <a:prstGeom prst="rect">
                  <a:avLst/>
                </a:prstGeom>
                <a:solidFill>
                  <a:srgbClr val="222F3E"/>
                </a:solidFill>
                <a:ln>
                  <a:solidFill>
                    <a:srgbClr val="22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AR Hardware</a:t>
                  </a:r>
                </a:p>
              </p:txBody>
            </p:sp>
          </p:grpSp>
        </p:grpSp>
        <p:grpSp>
          <p:nvGrpSpPr>
            <p:cNvPr id="167" name="Group 166">
              <a:extLst>
                <a:ext uri="{FF2B5EF4-FFF2-40B4-BE49-F238E27FC236}">
                  <a16:creationId xmlns:a16="http://schemas.microsoft.com/office/drawing/2014/main" id="{4FE4E161-1B01-1540-B6EF-32A2321555C4}"/>
                </a:ext>
              </a:extLst>
            </p:cNvPr>
            <p:cNvGrpSpPr/>
            <p:nvPr/>
          </p:nvGrpSpPr>
          <p:grpSpPr>
            <a:xfrm>
              <a:off x="994600" y="1475102"/>
              <a:ext cx="5030492" cy="3668486"/>
              <a:chOff x="-1895890" y="1712990"/>
              <a:chExt cx="5124324" cy="3574618"/>
            </a:xfrm>
          </p:grpSpPr>
          <p:sp>
            <p:nvSpPr>
              <p:cNvPr id="168" name="Rectangle: Top Corners Rounded 7">
                <a:extLst>
                  <a:ext uri="{FF2B5EF4-FFF2-40B4-BE49-F238E27FC236}">
                    <a16:creationId xmlns:a16="http://schemas.microsoft.com/office/drawing/2014/main" id="{1A97EAE7-4E1B-BF09-A3F7-2BD6B05D74C5}"/>
                  </a:ext>
                </a:extLst>
              </p:cNvPr>
              <p:cNvSpPr/>
              <p:nvPr/>
            </p:nvSpPr>
            <p:spPr>
              <a:xfrm>
                <a:off x="566171" y="2358689"/>
                <a:ext cx="2662263" cy="2910212"/>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 Placeholder 2">
                <a:extLst>
                  <a:ext uri="{FF2B5EF4-FFF2-40B4-BE49-F238E27FC236}">
                    <a16:creationId xmlns:a16="http://schemas.microsoft.com/office/drawing/2014/main" id="{50D7DF9A-DAD3-7F69-BB4F-2940A23A8943}"/>
                  </a:ext>
                </a:extLst>
              </p:cNvPr>
              <p:cNvSpPr txBox="1">
                <a:spLocks/>
              </p:cNvSpPr>
              <p:nvPr/>
            </p:nvSpPr>
            <p:spPr>
              <a:xfrm>
                <a:off x="632338" y="3901809"/>
                <a:ext cx="2526720" cy="1296106"/>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sz="1300">
                  <a:latin typeface="Sitka Text"/>
                  <a:ea typeface="Calibri"/>
                  <a:cs typeface="Calibri"/>
                </a:endParaRPr>
              </a:p>
              <a:p>
                <a:pPr algn="ctr">
                  <a:lnSpc>
                    <a:spcPct val="100000"/>
                  </a:lnSpc>
                </a:pPr>
                <a:endParaRPr lang="en-US" sz="1300">
                  <a:latin typeface="Sitka Text"/>
                  <a:ea typeface="Calibri"/>
                  <a:cs typeface="Calibri"/>
                </a:endParaRPr>
              </a:p>
              <a:p>
                <a:pPr marL="285750" indent="-285750" algn="ctr">
                  <a:lnSpc>
                    <a:spcPct val="100000"/>
                  </a:lnSpc>
                  <a:buChar char="•"/>
                </a:pPr>
                <a:endParaRPr lang="en-US" sz="1200">
                  <a:latin typeface="Sitka Text"/>
                  <a:ea typeface="Calibri"/>
                  <a:cs typeface="Calibri"/>
                </a:endParaRPr>
              </a:p>
            </p:txBody>
          </p:sp>
          <p:sp>
            <p:nvSpPr>
              <p:cNvPr id="170" name="Rectangle: Rounded Corners 115">
                <a:extLst>
                  <a:ext uri="{FF2B5EF4-FFF2-40B4-BE49-F238E27FC236}">
                    <a16:creationId xmlns:a16="http://schemas.microsoft.com/office/drawing/2014/main" id="{087068A7-F4BE-75AC-4637-1B818BEE2EFA}"/>
                  </a:ext>
                </a:extLst>
              </p:cNvPr>
              <p:cNvSpPr/>
              <p:nvPr/>
            </p:nvSpPr>
            <p:spPr>
              <a:xfrm>
                <a:off x="-1895890" y="5253416"/>
                <a:ext cx="4629559" cy="34192"/>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1" name="Group 170">
                <a:extLst>
                  <a:ext uri="{FF2B5EF4-FFF2-40B4-BE49-F238E27FC236}">
                    <a16:creationId xmlns:a16="http://schemas.microsoft.com/office/drawing/2014/main" id="{2791DE0D-DD10-4161-CDFA-3B3529B38337}"/>
                  </a:ext>
                </a:extLst>
              </p:cNvPr>
              <p:cNvGrpSpPr/>
              <p:nvPr/>
            </p:nvGrpSpPr>
            <p:grpSpPr>
              <a:xfrm>
                <a:off x="754031" y="1712990"/>
                <a:ext cx="2269841" cy="1490264"/>
                <a:chOff x="797777" y="1730207"/>
                <a:chExt cx="2269841" cy="1490264"/>
              </a:xfrm>
            </p:grpSpPr>
            <p:sp>
              <p:nvSpPr>
                <p:cNvPr id="172" name="Rectangle: Top Corners Rounded 50">
                  <a:extLst>
                    <a:ext uri="{FF2B5EF4-FFF2-40B4-BE49-F238E27FC236}">
                      <a16:creationId xmlns:a16="http://schemas.microsoft.com/office/drawing/2014/main" id="{B4CDE465-6367-EE6D-87DE-0A0E938BFDB9}"/>
                    </a:ext>
                  </a:extLst>
                </p:cNvPr>
                <p:cNvSpPr/>
                <p:nvPr/>
              </p:nvSpPr>
              <p:spPr>
                <a:xfrm flipV="1">
                  <a:off x="797777" y="2370577"/>
                  <a:ext cx="2269841" cy="849894"/>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   </a:t>
                  </a:r>
                </a:p>
              </p:txBody>
            </p:sp>
            <p:sp>
              <p:nvSpPr>
                <p:cNvPr id="173" name="Rectangle 172">
                  <a:extLst>
                    <a:ext uri="{FF2B5EF4-FFF2-40B4-BE49-F238E27FC236}">
                      <a16:creationId xmlns:a16="http://schemas.microsoft.com/office/drawing/2014/main" id="{EDC209AA-2F4B-6108-28F0-DB905D551DC3}"/>
                    </a:ext>
                  </a:extLst>
                </p:cNvPr>
                <p:cNvSpPr/>
                <p:nvPr/>
              </p:nvSpPr>
              <p:spPr>
                <a:xfrm>
                  <a:off x="805544" y="1730207"/>
                  <a:ext cx="2262073" cy="647699"/>
                </a:xfrm>
                <a:prstGeom prst="rect">
                  <a:avLst/>
                </a:prstGeom>
                <a:solidFill>
                  <a:srgbClr val="222F3E"/>
                </a:solidFill>
                <a:ln>
                  <a:solidFill>
                    <a:srgbClr val="22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VR Platforms</a:t>
                  </a:r>
                </a:p>
              </p:txBody>
            </p:sp>
          </p:grpSp>
        </p:grpSp>
      </p:grpSp>
      <p:pic>
        <p:nvPicPr>
          <p:cNvPr id="196" name="Picture 195" descr="A close-up of a black background&#10;&#10;Description automatically generated">
            <a:extLst>
              <a:ext uri="{FF2B5EF4-FFF2-40B4-BE49-F238E27FC236}">
                <a16:creationId xmlns:a16="http://schemas.microsoft.com/office/drawing/2014/main" id="{AF42E7A8-5EBE-5CBB-119F-84D9AB56C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94" y="2674491"/>
            <a:ext cx="1115485" cy="316798"/>
          </a:xfrm>
          <a:prstGeom prst="rect">
            <a:avLst/>
          </a:prstGeom>
        </p:spPr>
      </p:pic>
      <p:pic>
        <p:nvPicPr>
          <p:cNvPr id="198" name="Picture 197" descr="A black and white logo&#10;&#10;Description automatically generated">
            <a:extLst>
              <a:ext uri="{FF2B5EF4-FFF2-40B4-BE49-F238E27FC236}">
                <a16:creationId xmlns:a16="http://schemas.microsoft.com/office/drawing/2014/main" id="{D454462A-60C8-1FD8-1586-40C87109B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202" y="2212785"/>
            <a:ext cx="892804" cy="502202"/>
          </a:xfrm>
          <a:prstGeom prst="rect">
            <a:avLst/>
          </a:prstGeom>
        </p:spPr>
      </p:pic>
      <p:pic>
        <p:nvPicPr>
          <p:cNvPr id="199" name="Picture 198" descr="A pixelated image of a bird&#10;&#10;Description automatically generated">
            <a:extLst>
              <a:ext uri="{FF2B5EF4-FFF2-40B4-BE49-F238E27FC236}">
                <a16:creationId xmlns:a16="http://schemas.microsoft.com/office/drawing/2014/main" id="{17F36D94-6B43-3069-B85C-5F489D6E6770}"/>
              </a:ext>
            </a:extLst>
          </p:cNvPr>
          <p:cNvPicPr>
            <a:picLocks noChangeAspect="1"/>
          </p:cNvPicPr>
          <p:nvPr/>
        </p:nvPicPr>
        <p:blipFill>
          <a:blip r:embed="rId5"/>
          <a:stretch>
            <a:fillRect/>
          </a:stretch>
        </p:blipFill>
        <p:spPr>
          <a:xfrm>
            <a:off x="3827561" y="5450819"/>
            <a:ext cx="608099" cy="456999"/>
          </a:xfrm>
          <a:prstGeom prst="rect">
            <a:avLst/>
          </a:prstGeom>
        </p:spPr>
      </p:pic>
      <p:pic>
        <p:nvPicPr>
          <p:cNvPr id="200" name="Picture 199" descr="A blue text on a black background&#10;&#10;Description automatically generated">
            <a:extLst>
              <a:ext uri="{FF2B5EF4-FFF2-40B4-BE49-F238E27FC236}">
                <a16:creationId xmlns:a16="http://schemas.microsoft.com/office/drawing/2014/main" id="{F9D9F975-7164-8B93-5690-EFD1D2305B69}"/>
              </a:ext>
            </a:extLst>
          </p:cNvPr>
          <p:cNvPicPr>
            <a:picLocks noChangeAspect="1"/>
          </p:cNvPicPr>
          <p:nvPr/>
        </p:nvPicPr>
        <p:blipFill>
          <a:blip r:embed="rId6"/>
          <a:stretch>
            <a:fillRect/>
          </a:stretch>
        </p:blipFill>
        <p:spPr>
          <a:xfrm>
            <a:off x="2304640" y="5631297"/>
            <a:ext cx="1250545" cy="297475"/>
          </a:xfrm>
          <a:prstGeom prst="rect">
            <a:avLst/>
          </a:prstGeom>
        </p:spPr>
      </p:pic>
      <p:pic>
        <p:nvPicPr>
          <p:cNvPr id="201" name="Picture 200">
            <a:extLst>
              <a:ext uri="{FF2B5EF4-FFF2-40B4-BE49-F238E27FC236}">
                <a16:creationId xmlns:a16="http://schemas.microsoft.com/office/drawing/2014/main" id="{8DF00614-01F0-5DD5-F876-F182693B43D0}"/>
              </a:ext>
            </a:extLst>
          </p:cNvPr>
          <p:cNvPicPr>
            <a:picLocks noChangeAspect="1"/>
          </p:cNvPicPr>
          <p:nvPr/>
        </p:nvPicPr>
        <p:blipFill>
          <a:blip r:embed="rId7"/>
          <a:stretch>
            <a:fillRect/>
          </a:stretch>
        </p:blipFill>
        <p:spPr>
          <a:xfrm>
            <a:off x="1093750" y="5637237"/>
            <a:ext cx="996537" cy="357342"/>
          </a:xfrm>
          <a:prstGeom prst="rect">
            <a:avLst/>
          </a:prstGeom>
        </p:spPr>
      </p:pic>
      <p:sp>
        <p:nvSpPr>
          <p:cNvPr id="203" name="Rectangle: Rounded Corners 115">
            <a:extLst>
              <a:ext uri="{FF2B5EF4-FFF2-40B4-BE49-F238E27FC236}">
                <a16:creationId xmlns:a16="http://schemas.microsoft.com/office/drawing/2014/main" id="{7091708B-90EE-46B4-33E1-78E8405DB9C1}"/>
              </a:ext>
            </a:extLst>
          </p:cNvPr>
          <p:cNvSpPr/>
          <p:nvPr/>
        </p:nvSpPr>
        <p:spPr>
          <a:xfrm>
            <a:off x="6631671" y="5236930"/>
            <a:ext cx="4513941" cy="36000"/>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30" name="Group 229">
            <a:extLst>
              <a:ext uri="{FF2B5EF4-FFF2-40B4-BE49-F238E27FC236}">
                <a16:creationId xmlns:a16="http://schemas.microsoft.com/office/drawing/2014/main" id="{1C1810B0-EF5F-7531-9428-1E88E4041AB4}"/>
              </a:ext>
            </a:extLst>
          </p:cNvPr>
          <p:cNvGrpSpPr/>
          <p:nvPr/>
        </p:nvGrpSpPr>
        <p:grpSpPr>
          <a:xfrm>
            <a:off x="7055547" y="5321718"/>
            <a:ext cx="3666532" cy="916744"/>
            <a:chOff x="6865280" y="5601985"/>
            <a:chExt cx="3666532" cy="916744"/>
          </a:xfrm>
        </p:grpSpPr>
        <p:pic>
          <p:nvPicPr>
            <p:cNvPr id="202" name="Content Placeholder 3" descr="A black and red logo&#10;&#10;Description automatically generated">
              <a:extLst>
                <a:ext uri="{FF2B5EF4-FFF2-40B4-BE49-F238E27FC236}">
                  <a16:creationId xmlns:a16="http://schemas.microsoft.com/office/drawing/2014/main" id="{244244AA-F513-25E8-2A95-36882AD3205E}"/>
                </a:ext>
              </a:extLst>
            </p:cNvPr>
            <p:cNvPicPr>
              <a:picLocks noChangeAspect="1"/>
            </p:cNvPicPr>
            <p:nvPr/>
          </p:nvPicPr>
          <p:blipFill>
            <a:blip r:embed="rId8"/>
            <a:stretch>
              <a:fillRect/>
            </a:stretch>
          </p:blipFill>
          <p:spPr>
            <a:xfrm>
              <a:off x="6865280" y="5971854"/>
              <a:ext cx="1018309" cy="141143"/>
            </a:xfrm>
            <a:prstGeom prst="rect">
              <a:avLst/>
            </a:prstGeom>
          </p:spPr>
        </p:pic>
        <p:pic>
          <p:nvPicPr>
            <p:cNvPr id="205" name="Picture 204" descr="A blue and white logo&#10;&#10;Description automatically generated">
              <a:extLst>
                <a:ext uri="{FF2B5EF4-FFF2-40B4-BE49-F238E27FC236}">
                  <a16:creationId xmlns:a16="http://schemas.microsoft.com/office/drawing/2014/main" id="{B5BC08D0-FEF9-86DE-60DD-316B5D4C10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8762" y="5798727"/>
              <a:ext cx="453050" cy="453050"/>
            </a:xfrm>
            <a:prstGeom prst="rect">
              <a:avLst/>
            </a:prstGeom>
          </p:spPr>
        </p:pic>
        <p:pic>
          <p:nvPicPr>
            <p:cNvPr id="207" name="Picture 206" descr="A blue and black logo&#10;&#10;Description automatically generated">
              <a:extLst>
                <a:ext uri="{FF2B5EF4-FFF2-40B4-BE49-F238E27FC236}">
                  <a16:creationId xmlns:a16="http://schemas.microsoft.com/office/drawing/2014/main" id="{8A8FDCBB-95D6-AB98-CCE6-CD8FAB6465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8563" y="5601985"/>
              <a:ext cx="1467260" cy="916744"/>
            </a:xfrm>
            <a:prstGeom prst="rect">
              <a:avLst/>
            </a:prstGeom>
          </p:spPr>
        </p:pic>
      </p:grpSp>
      <p:pic>
        <p:nvPicPr>
          <p:cNvPr id="210" name="Picture 209" descr="A blue and white logo&#10;&#10;Description automatically generated">
            <a:extLst>
              <a:ext uri="{FF2B5EF4-FFF2-40B4-BE49-F238E27FC236}">
                <a16:creationId xmlns:a16="http://schemas.microsoft.com/office/drawing/2014/main" id="{E599D4E6-B71F-D360-00F7-599E546DE9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75354" y="2304043"/>
            <a:ext cx="652922" cy="587345"/>
          </a:xfrm>
          <a:prstGeom prst="rect">
            <a:avLst/>
          </a:prstGeom>
        </p:spPr>
      </p:pic>
      <p:pic>
        <p:nvPicPr>
          <p:cNvPr id="212" name="Picture 211" descr="A black and green logo&#10;&#10;Description automatically generated">
            <a:extLst>
              <a:ext uri="{FF2B5EF4-FFF2-40B4-BE49-F238E27FC236}">
                <a16:creationId xmlns:a16="http://schemas.microsoft.com/office/drawing/2014/main" id="{3BCEEB40-56DA-FCB1-1E56-791D16CFB7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76424" y="2430683"/>
            <a:ext cx="812247" cy="313566"/>
          </a:xfrm>
          <a:prstGeom prst="rect">
            <a:avLst/>
          </a:prstGeom>
        </p:spPr>
      </p:pic>
      <p:pic>
        <p:nvPicPr>
          <p:cNvPr id="214" name="Picture 213" descr="A blue rectangle on a black background&#10;&#10;Description automatically generated">
            <a:extLst>
              <a:ext uri="{FF2B5EF4-FFF2-40B4-BE49-F238E27FC236}">
                <a16:creationId xmlns:a16="http://schemas.microsoft.com/office/drawing/2014/main" id="{88557822-B92E-046D-363A-8B7C25D9930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88455" y="2398264"/>
            <a:ext cx="1276767" cy="766060"/>
          </a:xfrm>
          <a:prstGeom prst="rect">
            <a:avLst/>
          </a:prstGeom>
        </p:spPr>
      </p:pic>
      <p:pic>
        <p:nvPicPr>
          <p:cNvPr id="216" name="Picture 215" descr="A black rectangle with white text&#10;&#10;Description automatically generated">
            <a:extLst>
              <a:ext uri="{FF2B5EF4-FFF2-40B4-BE49-F238E27FC236}">
                <a16:creationId xmlns:a16="http://schemas.microsoft.com/office/drawing/2014/main" id="{A74CA047-76E4-C5E9-95FA-6DBFF96DED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09229" y="2159348"/>
            <a:ext cx="1349492" cy="479054"/>
          </a:xfrm>
          <a:prstGeom prst="rect">
            <a:avLst/>
          </a:prstGeom>
        </p:spPr>
      </p:pic>
      <p:pic>
        <p:nvPicPr>
          <p:cNvPr id="218" name="Picture 217" descr="A black background with a black square&#10;&#10;Description automatically generated with medium confidence">
            <a:extLst>
              <a:ext uri="{FF2B5EF4-FFF2-40B4-BE49-F238E27FC236}">
                <a16:creationId xmlns:a16="http://schemas.microsoft.com/office/drawing/2014/main" id="{5B6301BC-2CA3-BD1E-3D75-554F5C773C4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71832" y="2430747"/>
            <a:ext cx="1584555" cy="371380"/>
          </a:xfrm>
          <a:prstGeom prst="rect">
            <a:avLst/>
          </a:prstGeom>
        </p:spPr>
      </p:pic>
      <p:pic>
        <p:nvPicPr>
          <p:cNvPr id="220" name="Picture 219" descr="A yellow and black logo&#10;&#10;Description automatically generated">
            <a:extLst>
              <a:ext uri="{FF2B5EF4-FFF2-40B4-BE49-F238E27FC236}">
                <a16:creationId xmlns:a16="http://schemas.microsoft.com/office/drawing/2014/main" id="{33E54936-C567-5F88-B7E4-9C23248485C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32956" y="5471601"/>
            <a:ext cx="519251" cy="618991"/>
          </a:xfrm>
          <a:prstGeom prst="rect">
            <a:avLst/>
          </a:prstGeom>
        </p:spPr>
      </p:pic>
      <p:sp>
        <p:nvSpPr>
          <p:cNvPr id="223" name="TextBox 222">
            <a:extLst>
              <a:ext uri="{FF2B5EF4-FFF2-40B4-BE49-F238E27FC236}">
                <a16:creationId xmlns:a16="http://schemas.microsoft.com/office/drawing/2014/main" id="{A7B987D5-B69F-CE7A-8D74-D0B790E57573}"/>
              </a:ext>
            </a:extLst>
          </p:cNvPr>
          <p:cNvSpPr txBox="1"/>
          <p:nvPr/>
        </p:nvSpPr>
        <p:spPr>
          <a:xfrm>
            <a:off x="721749" y="3427638"/>
            <a:ext cx="2258776" cy="1492716"/>
          </a:xfrm>
          <a:prstGeom prst="rect">
            <a:avLst/>
          </a:prstGeom>
          <a:noFill/>
        </p:spPr>
        <p:txBody>
          <a:bodyPr wrap="square" lIns="91440" tIns="45720" rIns="91440" bIns="45720" anchor="t">
            <a:spAutoFit/>
          </a:bodyPr>
          <a:lstStyle/>
          <a:p>
            <a:pPr>
              <a:lnSpc>
                <a:spcPct val="100000"/>
              </a:lnSpc>
            </a:pPr>
            <a:r>
              <a:rPr lang="en-US" sz="1300">
                <a:latin typeface="Sitka Text"/>
                <a:ea typeface="Calibri"/>
                <a:cs typeface="Calibri"/>
              </a:rPr>
              <a:t>Typically use HMDs (Head Mounted Displays)</a:t>
            </a:r>
          </a:p>
          <a:p>
            <a:pPr>
              <a:lnSpc>
                <a:spcPct val="100000"/>
              </a:lnSpc>
            </a:pPr>
            <a:br>
              <a:rPr lang="en-US" sz="1300">
                <a:latin typeface="Sitka Text"/>
                <a:ea typeface="Calibri"/>
                <a:cs typeface="Calibri"/>
              </a:rPr>
            </a:br>
            <a:r>
              <a:rPr lang="en-US" sz="1300">
                <a:latin typeface="Sitka Text"/>
                <a:ea typeface="Calibri"/>
                <a:cs typeface="Calibri"/>
              </a:rPr>
              <a:t>Offers position tracking and gesture control</a:t>
            </a:r>
            <a:br>
              <a:rPr lang="en-US" sz="1300">
                <a:latin typeface="Sitka Text"/>
                <a:ea typeface="Calibri"/>
                <a:cs typeface="Calibri"/>
              </a:rPr>
            </a:br>
            <a:br>
              <a:rPr lang="en-US" sz="1300">
                <a:latin typeface="Sitka Text"/>
                <a:ea typeface="Calibri"/>
                <a:cs typeface="Calibri"/>
              </a:rPr>
            </a:br>
            <a:endParaRPr lang="en-US" sz="1300">
              <a:latin typeface="Sitka Text"/>
              <a:ea typeface="Calibri"/>
              <a:cs typeface="Calibri"/>
            </a:endParaRPr>
          </a:p>
        </p:txBody>
      </p:sp>
      <p:sp>
        <p:nvSpPr>
          <p:cNvPr id="224" name="TextBox 223">
            <a:extLst>
              <a:ext uri="{FF2B5EF4-FFF2-40B4-BE49-F238E27FC236}">
                <a16:creationId xmlns:a16="http://schemas.microsoft.com/office/drawing/2014/main" id="{F2304A1A-9693-BEFA-11CA-97E9DD7837C3}"/>
              </a:ext>
            </a:extLst>
          </p:cNvPr>
          <p:cNvSpPr txBox="1"/>
          <p:nvPr/>
        </p:nvSpPr>
        <p:spPr>
          <a:xfrm>
            <a:off x="3418863" y="3341003"/>
            <a:ext cx="2463618" cy="1723549"/>
          </a:xfrm>
          <a:prstGeom prst="rect">
            <a:avLst/>
          </a:prstGeom>
          <a:noFill/>
        </p:spPr>
        <p:txBody>
          <a:bodyPr wrap="square" lIns="91440" tIns="45720" rIns="91440" bIns="45720" anchor="t">
            <a:spAutoFit/>
          </a:bodyPr>
          <a:lstStyle/>
          <a:p>
            <a:pPr algn="just">
              <a:lnSpc>
                <a:spcPct val="100000"/>
              </a:lnSpc>
              <a:spcAft>
                <a:spcPts val="600"/>
              </a:spcAft>
            </a:pPr>
            <a:r>
              <a:rPr lang="en-US" sz="1300">
                <a:latin typeface="Sitka Text"/>
                <a:ea typeface="Calibri"/>
                <a:cs typeface="Calibri"/>
              </a:rPr>
              <a:t>Simulates different use cases</a:t>
            </a:r>
          </a:p>
          <a:p>
            <a:pPr marL="285750" indent="-285750" algn="just">
              <a:spcAft>
                <a:spcPts val="600"/>
              </a:spcAft>
              <a:buFont typeface="Arial" panose="020B0604020202020204" pitchFamily="34" charset="0"/>
              <a:buChar char="•"/>
            </a:pPr>
            <a:r>
              <a:rPr lang="en-US" sz="1300">
                <a:latin typeface="Sitka Text"/>
                <a:ea typeface="Calibri"/>
                <a:cs typeface="Calibri"/>
              </a:rPr>
              <a:t>Soft-skill training for managers </a:t>
            </a:r>
          </a:p>
          <a:p>
            <a:pPr marL="285750" indent="-285750" algn="just">
              <a:spcAft>
                <a:spcPts val="600"/>
              </a:spcAft>
              <a:buFont typeface="Arial" panose="020B0604020202020204" pitchFamily="34" charset="0"/>
              <a:buChar char="•"/>
            </a:pPr>
            <a:r>
              <a:rPr lang="en-US" sz="1300">
                <a:latin typeface="Sitka Text"/>
                <a:ea typeface="Calibri"/>
                <a:cs typeface="Calibri"/>
              </a:rPr>
              <a:t>Driving </a:t>
            </a:r>
          </a:p>
          <a:p>
            <a:pPr marL="285750" indent="-285750" algn="just">
              <a:spcAft>
                <a:spcPts val="600"/>
              </a:spcAft>
              <a:buFont typeface="Arial" panose="020B0604020202020204" pitchFamily="34" charset="0"/>
              <a:buChar char="•"/>
            </a:pPr>
            <a:r>
              <a:rPr lang="en-US" sz="1300">
                <a:latin typeface="Sitka Text"/>
                <a:ea typeface="Calibri"/>
                <a:cs typeface="Calibri"/>
              </a:rPr>
              <a:t>Handling equipment in manufacturing, e-commerce</a:t>
            </a:r>
          </a:p>
        </p:txBody>
      </p:sp>
      <p:sp>
        <p:nvSpPr>
          <p:cNvPr id="227" name="TextBox 226">
            <a:extLst>
              <a:ext uri="{FF2B5EF4-FFF2-40B4-BE49-F238E27FC236}">
                <a16:creationId xmlns:a16="http://schemas.microsoft.com/office/drawing/2014/main" id="{E6E9AAA6-77BA-E0EB-51CF-D161DE9D08B1}"/>
              </a:ext>
            </a:extLst>
          </p:cNvPr>
          <p:cNvSpPr txBox="1"/>
          <p:nvPr/>
        </p:nvSpPr>
        <p:spPr>
          <a:xfrm>
            <a:off x="9145933" y="3341335"/>
            <a:ext cx="2258776" cy="1523494"/>
          </a:xfrm>
          <a:prstGeom prst="rect">
            <a:avLst/>
          </a:prstGeom>
          <a:noFill/>
        </p:spPr>
        <p:txBody>
          <a:bodyPr wrap="square" lIns="91440" tIns="45720" rIns="91440" bIns="45720" anchor="t">
            <a:spAutoFit/>
          </a:bodyPr>
          <a:lstStyle/>
          <a:p>
            <a:pPr algn="just">
              <a:lnSpc>
                <a:spcPct val="100000"/>
              </a:lnSpc>
              <a:spcAft>
                <a:spcPts val="600"/>
              </a:spcAft>
            </a:pPr>
            <a:r>
              <a:rPr lang="en-US" sz="1300">
                <a:latin typeface="Sitka Text"/>
                <a:ea typeface="Calibri"/>
                <a:cs typeface="Calibri"/>
              </a:rPr>
              <a:t>Augments visuals for different use cases</a:t>
            </a:r>
          </a:p>
          <a:p>
            <a:pPr marL="285750" indent="-285750" algn="just">
              <a:lnSpc>
                <a:spcPct val="100000"/>
              </a:lnSpc>
              <a:spcAft>
                <a:spcPts val="600"/>
              </a:spcAft>
              <a:buFont typeface="Arial" panose="020B0604020202020204" pitchFamily="34" charset="0"/>
              <a:buChar char="•"/>
            </a:pPr>
            <a:r>
              <a:rPr lang="en-US" sz="1300">
                <a:latin typeface="Sitka Text"/>
                <a:ea typeface="Calibri"/>
                <a:cs typeface="Calibri"/>
              </a:rPr>
              <a:t>Medical and food packaging</a:t>
            </a:r>
          </a:p>
          <a:p>
            <a:pPr marL="285750" indent="-285750" algn="just">
              <a:lnSpc>
                <a:spcPct val="100000"/>
              </a:lnSpc>
              <a:spcAft>
                <a:spcPts val="600"/>
              </a:spcAft>
              <a:buFont typeface="Arial" panose="020B0604020202020204" pitchFamily="34" charset="0"/>
              <a:buChar char="•"/>
            </a:pPr>
            <a:r>
              <a:rPr lang="en-US" sz="1300">
                <a:latin typeface="Sitka Text"/>
                <a:ea typeface="Calibri"/>
                <a:cs typeface="Calibri"/>
              </a:rPr>
              <a:t>Wiring installation</a:t>
            </a:r>
          </a:p>
          <a:p>
            <a:pPr marL="285750" indent="-285750" algn="just">
              <a:lnSpc>
                <a:spcPct val="100000"/>
              </a:lnSpc>
              <a:spcAft>
                <a:spcPts val="600"/>
              </a:spcAft>
              <a:buFont typeface="Arial" panose="020B0604020202020204" pitchFamily="34" charset="0"/>
              <a:buChar char="•"/>
            </a:pPr>
            <a:r>
              <a:rPr lang="en-US" sz="1300">
                <a:latin typeface="Sitka Text"/>
                <a:ea typeface="Calibri"/>
                <a:cs typeface="Calibri"/>
              </a:rPr>
              <a:t>Machine maintenance</a:t>
            </a:r>
          </a:p>
        </p:txBody>
      </p:sp>
      <p:sp>
        <p:nvSpPr>
          <p:cNvPr id="228" name="TextBox 227">
            <a:extLst>
              <a:ext uri="{FF2B5EF4-FFF2-40B4-BE49-F238E27FC236}">
                <a16:creationId xmlns:a16="http://schemas.microsoft.com/office/drawing/2014/main" id="{B7D23457-61A3-9D52-C603-2211BA4C8769}"/>
              </a:ext>
            </a:extLst>
          </p:cNvPr>
          <p:cNvSpPr txBox="1"/>
          <p:nvPr/>
        </p:nvSpPr>
        <p:spPr>
          <a:xfrm>
            <a:off x="6336603" y="3341335"/>
            <a:ext cx="2258776" cy="1692771"/>
          </a:xfrm>
          <a:prstGeom prst="rect">
            <a:avLst/>
          </a:prstGeom>
          <a:noFill/>
        </p:spPr>
        <p:txBody>
          <a:bodyPr wrap="square" lIns="91440" tIns="45720" rIns="91440" bIns="45720" anchor="t">
            <a:spAutoFit/>
          </a:bodyPr>
          <a:lstStyle/>
          <a:p>
            <a:pPr>
              <a:lnSpc>
                <a:spcPct val="100000"/>
              </a:lnSpc>
            </a:pPr>
            <a:r>
              <a:rPr lang="en-US" sz="1300">
                <a:latin typeface="Sitka Text"/>
                <a:ea typeface="Calibri"/>
                <a:cs typeface="Calibri"/>
              </a:rPr>
              <a:t>Uses Marker-based or </a:t>
            </a:r>
            <a:r>
              <a:rPr lang="en-US" sz="1300" err="1">
                <a:latin typeface="Sitka Text"/>
                <a:ea typeface="Calibri"/>
                <a:cs typeface="Calibri"/>
              </a:rPr>
              <a:t>Markerless</a:t>
            </a:r>
            <a:r>
              <a:rPr lang="en-US" sz="1300">
                <a:latin typeface="Sitka Text"/>
                <a:ea typeface="Calibri"/>
                <a:cs typeface="Calibri"/>
              </a:rPr>
              <a:t> technology</a:t>
            </a:r>
            <a:br>
              <a:rPr lang="en-US" sz="1300">
                <a:latin typeface="Sitka Text"/>
                <a:ea typeface="Calibri"/>
                <a:cs typeface="Calibri"/>
              </a:rPr>
            </a:br>
            <a:br>
              <a:rPr lang="en-US" sz="1300">
                <a:latin typeface="Sitka Text"/>
                <a:ea typeface="Calibri"/>
                <a:cs typeface="Calibri"/>
              </a:rPr>
            </a:br>
            <a:r>
              <a:rPr lang="en-US" sz="1300">
                <a:latin typeface="Sitka Text"/>
                <a:ea typeface="Calibri"/>
                <a:cs typeface="Calibri"/>
              </a:rPr>
              <a:t>Can often be smartphones</a:t>
            </a:r>
            <a:br>
              <a:rPr lang="en-US" sz="1300">
                <a:latin typeface="Sitka Text"/>
                <a:ea typeface="Calibri"/>
                <a:cs typeface="Calibri"/>
              </a:rPr>
            </a:br>
            <a:br>
              <a:rPr lang="en-US" sz="1300">
                <a:latin typeface="Sitka Text"/>
                <a:ea typeface="Calibri"/>
                <a:cs typeface="Calibri"/>
              </a:rPr>
            </a:br>
            <a:r>
              <a:rPr lang="en-US" sz="1300">
                <a:latin typeface="Sitka Text"/>
                <a:ea typeface="Calibri"/>
                <a:cs typeface="Calibri"/>
              </a:rPr>
              <a:t>Supports voice and video-chat during device usage</a:t>
            </a:r>
          </a:p>
          <a:p>
            <a:pPr algn="ctr">
              <a:lnSpc>
                <a:spcPct val="100000"/>
              </a:lnSpc>
            </a:pPr>
            <a:endParaRPr lang="en-US" sz="1300">
              <a:latin typeface="Sitka Text"/>
              <a:ea typeface="Calibri"/>
              <a:cs typeface="Calibri"/>
            </a:endParaRPr>
          </a:p>
        </p:txBody>
      </p:sp>
    </p:spTree>
    <p:extLst>
      <p:ext uri="{BB962C8B-B14F-4D97-AF65-F5344CB8AC3E}">
        <p14:creationId xmlns:p14="http://schemas.microsoft.com/office/powerpoint/2010/main" val="403478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A38663-705C-3EEE-36D4-25C0DDB7B6F5}"/>
              </a:ext>
            </a:extLst>
          </p:cNvPr>
          <p:cNvSpPr>
            <a:spLocks noGrp="1"/>
          </p:cNvSpPr>
          <p:nvPr>
            <p:ph idx="1"/>
          </p:nvPr>
        </p:nvSpPr>
        <p:spPr>
          <a:xfrm>
            <a:off x="1123546" y="2989268"/>
            <a:ext cx="9944908" cy="2581465"/>
          </a:xfrm>
        </p:spPr>
        <p:txBody>
          <a:bodyPr vert="horz" lIns="91440" tIns="45720" rIns="91440" bIns="45720" rtlCol="0" anchor="t">
            <a:noAutofit/>
          </a:bodyPr>
          <a:lstStyle/>
          <a:p>
            <a:pPr marL="0" indent="0" algn="ctr">
              <a:buNone/>
            </a:pPr>
            <a:r>
              <a:rPr lang="en-IN" sz="3600">
                <a:latin typeface="Sitka Text"/>
                <a:cs typeface="Calibri"/>
              </a:rPr>
              <a:t>Amazon Robotics should implement </a:t>
            </a:r>
            <a:r>
              <a:rPr lang="en-IN" sz="3600" b="1" i="0" u="none" strike="noStrike">
                <a:effectLst/>
                <a:latin typeface="Sitka Text"/>
                <a:cs typeface="Calibri"/>
              </a:rPr>
              <a:t>Extended Reality</a:t>
            </a:r>
            <a:r>
              <a:rPr lang="en-IN" sz="3600" b="0" i="0" u="none" strike="noStrike">
                <a:effectLst/>
                <a:latin typeface="Sitka Text"/>
                <a:cs typeface="Calibri"/>
              </a:rPr>
              <a:t> (XR) solutions for initial training, combined with a </a:t>
            </a:r>
            <a:r>
              <a:rPr lang="en-IN" sz="3600" b="1" i="0" u="none" strike="noStrike">
                <a:effectLst/>
                <a:latin typeface="Sitka Text"/>
                <a:cs typeface="Calibri"/>
              </a:rPr>
              <a:t>Large Language Model</a:t>
            </a:r>
            <a:r>
              <a:rPr lang="en-IN" sz="3600" b="0" i="0" u="none" strike="noStrike">
                <a:effectLst/>
                <a:latin typeface="Sitka Text"/>
                <a:cs typeface="Calibri"/>
              </a:rPr>
              <a:t> (LLM)-based chatbot for on-the-job assistance</a:t>
            </a:r>
          </a:p>
        </p:txBody>
      </p:sp>
      <p:sp>
        <p:nvSpPr>
          <p:cNvPr id="7" name="Oval 6">
            <a:extLst>
              <a:ext uri="{FF2B5EF4-FFF2-40B4-BE49-F238E27FC236}">
                <a16:creationId xmlns:a16="http://schemas.microsoft.com/office/drawing/2014/main" id="{5BDFE22B-9146-A13F-13C2-52A524F3EBA7}"/>
              </a:ext>
            </a:extLst>
          </p:cNvPr>
          <p:cNvSpPr/>
          <p:nvPr/>
        </p:nvSpPr>
        <p:spPr>
          <a:xfrm>
            <a:off x="-133652" y="-3316706"/>
            <a:ext cx="12458700" cy="5249070"/>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11" name="Group 10">
            <a:extLst>
              <a:ext uri="{FF2B5EF4-FFF2-40B4-BE49-F238E27FC236}">
                <a16:creationId xmlns:a16="http://schemas.microsoft.com/office/drawing/2014/main" id="{5234C099-B64A-948B-4C61-7746B97237B0}"/>
              </a:ext>
            </a:extLst>
          </p:cNvPr>
          <p:cNvGrpSpPr/>
          <p:nvPr/>
        </p:nvGrpSpPr>
        <p:grpSpPr>
          <a:xfrm>
            <a:off x="939630" y="556622"/>
            <a:ext cx="10312340" cy="1826284"/>
            <a:chOff x="939830" y="1031216"/>
            <a:chExt cx="4123771" cy="928902"/>
          </a:xfrm>
          <a:solidFill>
            <a:srgbClr val="FF9900"/>
          </a:solidFill>
        </p:grpSpPr>
        <p:sp>
          <p:nvSpPr>
            <p:cNvPr id="9" name="Freeform: Shape 8">
              <a:extLst>
                <a:ext uri="{FF2B5EF4-FFF2-40B4-BE49-F238E27FC236}">
                  <a16:creationId xmlns:a16="http://schemas.microsoft.com/office/drawing/2014/main" id="{E9FCEE61-BBC8-0A21-2FAC-2628F37EC545}"/>
                </a:ext>
              </a:extLst>
            </p:cNvPr>
            <p:cNvSpPr/>
            <p:nvPr/>
          </p:nvSpPr>
          <p:spPr>
            <a:xfrm>
              <a:off x="939830" y="1112440"/>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Freeform: Shape 9">
              <a:extLst>
                <a:ext uri="{FF2B5EF4-FFF2-40B4-BE49-F238E27FC236}">
                  <a16:creationId xmlns:a16="http://schemas.microsoft.com/office/drawing/2014/main" id="{9E737B69-F09E-DA63-68F8-6715DEB7A64A}"/>
                </a:ext>
              </a:extLst>
            </p:cNvPr>
            <p:cNvSpPr/>
            <p:nvPr/>
          </p:nvSpPr>
          <p:spPr>
            <a:xfrm>
              <a:off x="4290565" y="1031216"/>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2" name="Slide Number Placeholder 1">
            <a:extLst>
              <a:ext uri="{FF2B5EF4-FFF2-40B4-BE49-F238E27FC236}">
                <a16:creationId xmlns:a16="http://schemas.microsoft.com/office/drawing/2014/main" id="{4F5BAEF9-EC39-6B4E-C443-9492567D8387}"/>
              </a:ext>
            </a:extLst>
          </p:cNvPr>
          <p:cNvSpPr>
            <a:spLocks noGrp="1"/>
          </p:cNvSpPr>
          <p:nvPr>
            <p:ph type="sldNum" sz="quarter" idx="12"/>
          </p:nvPr>
        </p:nvSpPr>
        <p:spPr/>
        <p:txBody>
          <a:bodyPr/>
          <a:lstStyle/>
          <a:p>
            <a:fld id="{330EA680-D336-4FF7-8B7A-9848BB0A1C32}" type="slidenum">
              <a:rPr lang="en-GB" smtClean="0"/>
              <a:t>2</a:t>
            </a:fld>
            <a:endParaRPr lang="en-US"/>
          </a:p>
        </p:txBody>
      </p:sp>
    </p:spTree>
    <p:extLst>
      <p:ext uri="{BB962C8B-B14F-4D97-AF65-F5344CB8AC3E}">
        <p14:creationId xmlns:p14="http://schemas.microsoft.com/office/powerpoint/2010/main" val="2975765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E19F-7575-8B94-0E70-82152EEDD14D}"/>
              </a:ext>
            </a:extLst>
          </p:cNvPr>
          <p:cNvSpPr>
            <a:spLocks noGrp="1"/>
          </p:cNvSpPr>
          <p:nvPr>
            <p:ph type="title"/>
          </p:nvPr>
        </p:nvSpPr>
        <p:spPr>
          <a:xfrm>
            <a:off x="838200" y="3300797"/>
            <a:ext cx="10515600" cy="1325563"/>
          </a:xfrm>
        </p:spPr>
        <p:txBody>
          <a:bodyPr>
            <a:normAutofit/>
          </a:bodyPr>
          <a:lstStyle/>
          <a:p>
            <a:pPr algn="ctr"/>
            <a:r>
              <a:rPr lang="en-US" sz="5400" b="1">
                <a:latin typeface="Sitka Heading"/>
                <a:cs typeface="Calibri Light" panose="020F0302020204030204"/>
              </a:rPr>
              <a:t>Technology Evaluation</a:t>
            </a:r>
          </a:p>
        </p:txBody>
      </p:sp>
      <p:sp>
        <p:nvSpPr>
          <p:cNvPr id="9" name="Oval 8">
            <a:extLst>
              <a:ext uri="{FF2B5EF4-FFF2-40B4-BE49-F238E27FC236}">
                <a16:creationId xmlns:a16="http://schemas.microsoft.com/office/drawing/2014/main" id="{0D41BD70-36C4-C4AC-D654-E08C9AC83C09}"/>
              </a:ext>
            </a:extLst>
          </p:cNvPr>
          <p:cNvSpPr/>
          <p:nvPr/>
        </p:nvSpPr>
        <p:spPr>
          <a:xfrm>
            <a:off x="-266700" y="-3643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10" name="Group 9">
            <a:extLst>
              <a:ext uri="{FF2B5EF4-FFF2-40B4-BE49-F238E27FC236}">
                <a16:creationId xmlns:a16="http://schemas.microsoft.com/office/drawing/2014/main" id="{B1E6FAA9-808A-48FA-A9A9-AE2291F673D0}"/>
              </a:ext>
            </a:extLst>
          </p:cNvPr>
          <p:cNvGrpSpPr/>
          <p:nvPr/>
        </p:nvGrpSpPr>
        <p:grpSpPr>
          <a:xfrm>
            <a:off x="939830" y="609027"/>
            <a:ext cx="10312340" cy="1826284"/>
            <a:chOff x="939830" y="1031216"/>
            <a:chExt cx="4123771" cy="928902"/>
          </a:xfrm>
          <a:solidFill>
            <a:srgbClr val="FF9900"/>
          </a:solidFill>
        </p:grpSpPr>
        <p:sp>
          <p:nvSpPr>
            <p:cNvPr id="11" name="Freeform: Shape 10">
              <a:extLst>
                <a:ext uri="{FF2B5EF4-FFF2-40B4-BE49-F238E27FC236}">
                  <a16:creationId xmlns:a16="http://schemas.microsoft.com/office/drawing/2014/main" id="{1858E1DE-E476-4C43-FEF6-E440674EA2C7}"/>
                </a:ext>
              </a:extLst>
            </p:cNvPr>
            <p:cNvSpPr/>
            <p:nvPr/>
          </p:nvSpPr>
          <p:spPr>
            <a:xfrm>
              <a:off x="939830" y="1112440"/>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Freeform: Shape 11">
              <a:extLst>
                <a:ext uri="{FF2B5EF4-FFF2-40B4-BE49-F238E27FC236}">
                  <a16:creationId xmlns:a16="http://schemas.microsoft.com/office/drawing/2014/main" id="{98E876F2-FEBC-7AD3-10A3-848BD2693301}"/>
                </a:ext>
              </a:extLst>
            </p:cNvPr>
            <p:cNvSpPr/>
            <p:nvPr/>
          </p:nvSpPr>
          <p:spPr>
            <a:xfrm>
              <a:off x="4290565" y="1031216"/>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 name="Slide Number Placeholder 2">
            <a:extLst>
              <a:ext uri="{FF2B5EF4-FFF2-40B4-BE49-F238E27FC236}">
                <a16:creationId xmlns:a16="http://schemas.microsoft.com/office/drawing/2014/main" id="{B113EBA0-94AC-4A9B-FC3D-A25327C9CC15}"/>
              </a:ext>
            </a:extLst>
          </p:cNvPr>
          <p:cNvSpPr>
            <a:spLocks noGrp="1"/>
          </p:cNvSpPr>
          <p:nvPr>
            <p:ph type="sldNum" sz="quarter" idx="12"/>
          </p:nvPr>
        </p:nvSpPr>
        <p:spPr/>
        <p:txBody>
          <a:bodyPr/>
          <a:lstStyle/>
          <a:p>
            <a:fld id="{330EA680-D336-4FF7-8B7A-9848BB0A1C32}" type="slidenum">
              <a:rPr lang="en-GB" smtClean="0"/>
              <a:t>20</a:t>
            </a:fld>
            <a:endParaRPr lang="en-US"/>
          </a:p>
        </p:txBody>
      </p:sp>
    </p:spTree>
    <p:extLst>
      <p:ext uri="{BB962C8B-B14F-4D97-AF65-F5344CB8AC3E}">
        <p14:creationId xmlns:p14="http://schemas.microsoft.com/office/powerpoint/2010/main" val="65316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5BDE-551B-1743-22F8-C21203B6589F}"/>
              </a:ext>
            </a:extLst>
          </p:cNvPr>
          <p:cNvSpPr>
            <a:spLocks noGrp="1"/>
          </p:cNvSpPr>
          <p:nvPr>
            <p:ph type="title"/>
          </p:nvPr>
        </p:nvSpPr>
        <p:spPr>
          <a:xfrm>
            <a:off x="634200" y="365125"/>
            <a:ext cx="10515600" cy="1047536"/>
          </a:xfrm>
        </p:spPr>
        <p:txBody>
          <a:bodyPr>
            <a:normAutofit/>
          </a:bodyPr>
          <a:lstStyle/>
          <a:p>
            <a:r>
              <a:rPr lang="en-US" sz="3200">
                <a:latin typeface="Sitka Heading"/>
                <a:cs typeface="Calibri Light"/>
              </a:rPr>
              <a:t>We assessed the technologies on the following metrics and their associated weightage</a:t>
            </a:r>
            <a:endParaRPr lang="en-US" sz="3200">
              <a:latin typeface="Sitka Heading"/>
            </a:endParaRPr>
          </a:p>
        </p:txBody>
      </p:sp>
      <p:cxnSp>
        <p:nvCxnSpPr>
          <p:cNvPr id="5" name="Straight Arrow Connector 4">
            <a:extLst>
              <a:ext uri="{FF2B5EF4-FFF2-40B4-BE49-F238E27FC236}">
                <a16:creationId xmlns:a16="http://schemas.microsoft.com/office/drawing/2014/main" id="{BEC69415-5749-3891-80AE-A8BF79F8C51E}"/>
              </a:ext>
            </a:extLst>
          </p:cNvPr>
          <p:cNvCxnSpPr/>
          <p:nvPr/>
        </p:nvCxnSpPr>
        <p:spPr>
          <a:xfrm flipV="1">
            <a:off x="744342" y="1440588"/>
            <a:ext cx="10439399" cy="2062"/>
          </a:xfrm>
          <a:prstGeom prst="straightConnector1">
            <a:avLst/>
          </a:prstGeom>
        </p:spPr>
        <p:style>
          <a:lnRef idx="2">
            <a:schemeClr val="dk1"/>
          </a:lnRef>
          <a:fillRef idx="0">
            <a:schemeClr val="dk1"/>
          </a:fillRef>
          <a:effectRef idx="1">
            <a:schemeClr val="dk1"/>
          </a:effectRef>
          <a:fontRef idx="minor">
            <a:schemeClr val="tx1"/>
          </a:fontRef>
        </p:style>
      </p:cxnSp>
      <p:grpSp>
        <p:nvGrpSpPr>
          <p:cNvPr id="8" name="Group 7">
            <a:extLst>
              <a:ext uri="{FF2B5EF4-FFF2-40B4-BE49-F238E27FC236}">
                <a16:creationId xmlns:a16="http://schemas.microsoft.com/office/drawing/2014/main" id="{463731D9-CECF-4185-649C-053B3895DD75}"/>
              </a:ext>
            </a:extLst>
          </p:cNvPr>
          <p:cNvGrpSpPr/>
          <p:nvPr/>
        </p:nvGrpSpPr>
        <p:grpSpPr>
          <a:xfrm rot="4439350">
            <a:off x="10738578" y="-760492"/>
            <a:ext cx="2210578" cy="2419013"/>
            <a:chOff x="10514817" y="-548826"/>
            <a:chExt cx="2210578" cy="2419013"/>
          </a:xfrm>
        </p:grpSpPr>
        <p:sp>
          <p:nvSpPr>
            <p:cNvPr id="6" name="Graphic 4">
              <a:extLst>
                <a:ext uri="{FF2B5EF4-FFF2-40B4-BE49-F238E27FC236}">
                  <a16:creationId xmlns:a16="http://schemas.microsoft.com/office/drawing/2014/main" id="{77BF8DD6-A185-6387-8C7E-A0DFD9A3E338}"/>
                </a:ext>
              </a:extLst>
            </p:cNvPr>
            <p:cNvSpPr/>
            <p:nvPr/>
          </p:nvSpPr>
          <p:spPr>
            <a:xfrm rot="2476041">
              <a:off x="10692561" y="-340391"/>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 name="Graphic 4">
              <a:extLst>
                <a:ext uri="{FF2B5EF4-FFF2-40B4-BE49-F238E27FC236}">
                  <a16:creationId xmlns:a16="http://schemas.microsoft.com/office/drawing/2014/main" id="{2AC615A9-D4BD-02CE-800F-367584AAB919}"/>
                </a:ext>
              </a:extLst>
            </p:cNvPr>
            <p:cNvSpPr/>
            <p:nvPr/>
          </p:nvSpPr>
          <p:spPr>
            <a:xfrm rot="15002268" flipH="1">
              <a:off x="10994138" y="-1028147"/>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0" name="Freeform: Shape 9">
            <a:extLst>
              <a:ext uri="{FF2B5EF4-FFF2-40B4-BE49-F238E27FC236}">
                <a16:creationId xmlns:a16="http://schemas.microsoft.com/office/drawing/2014/main" id="{F064F497-9EF9-4F49-AB36-9506F1A2617F}"/>
              </a:ext>
            </a:extLst>
          </p:cNvPr>
          <p:cNvSpPr/>
          <p:nvPr/>
        </p:nvSpPr>
        <p:spPr>
          <a:xfrm rot="10320000">
            <a:off x="-472610" y="4975166"/>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2" name="Graphic 11">
            <a:extLst>
              <a:ext uri="{FF2B5EF4-FFF2-40B4-BE49-F238E27FC236}">
                <a16:creationId xmlns:a16="http://schemas.microsoft.com/office/drawing/2014/main" id="{CF502509-1FD8-7D0A-6313-27E6C3CE5DE1}"/>
              </a:ext>
            </a:extLst>
          </p:cNvPr>
          <p:cNvSpPr/>
          <p:nvPr/>
        </p:nvSpPr>
        <p:spPr>
          <a:xfrm>
            <a:off x="10963621" y="272339"/>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aphicFrame>
        <p:nvGraphicFramePr>
          <p:cNvPr id="17" name="Table 16">
            <a:extLst>
              <a:ext uri="{FF2B5EF4-FFF2-40B4-BE49-F238E27FC236}">
                <a16:creationId xmlns:a16="http://schemas.microsoft.com/office/drawing/2014/main" id="{D8FC2898-ACBD-B1FC-50DF-8AC302C2C658}"/>
              </a:ext>
            </a:extLst>
          </p:cNvPr>
          <p:cNvGraphicFramePr>
            <a:graphicFrameLocks noGrp="1"/>
          </p:cNvGraphicFramePr>
          <p:nvPr>
            <p:extLst>
              <p:ext uri="{D42A27DB-BD31-4B8C-83A1-F6EECF244321}">
                <p14:modId xmlns:p14="http://schemas.microsoft.com/office/powerpoint/2010/main" val="1641291327"/>
              </p:ext>
            </p:extLst>
          </p:nvPr>
        </p:nvGraphicFramePr>
        <p:xfrm>
          <a:off x="2564191" y="3247571"/>
          <a:ext cx="7986534" cy="2360175"/>
        </p:xfrm>
        <a:graphic>
          <a:graphicData uri="http://schemas.openxmlformats.org/drawingml/2006/table">
            <a:tbl>
              <a:tblPr bandRow="1">
                <a:tableStyleId>{0E3FDE45-AF77-4B5C-9715-49D594BDF05E}</a:tableStyleId>
              </a:tblPr>
              <a:tblGrid>
                <a:gridCol w="1331089">
                  <a:extLst>
                    <a:ext uri="{9D8B030D-6E8A-4147-A177-3AD203B41FA5}">
                      <a16:colId xmlns:a16="http://schemas.microsoft.com/office/drawing/2014/main" val="4113336664"/>
                    </a:ext>
                  </a:extLst>
                </a:gridCol>
                <a:gridCol w="1331089">
                  <a:extLst>
                    <a:ext uri="{9D8B030D-6E8A-4147-A177-3AD203B41FA5}">
                      <a16:colId xmlns:a16="http://schemas.microsoft.com/office/drawing/2014/main" val="1726300077"/>
                    </a:ext>
                  </a:extLst>
                </a:gridCol>
                <a:gridCol w="1331089">
                  <a:extLst>
                    <a:ext uri="{9D8B030D-6E8A-4147-A177-3AD203B41FA5}">
                      <a16:colId xmlns:a16="http://schemas.microsoft.com/office/drawing/2014/main" val="1934003808"/>
                    </a:ext>
                  </a:extLst>
                </a:gridCol>
                <a:gridCol w="1331089">
                  <a:extLst>
                    <a:ext uri="{9D8B030D-6E8A-4147-A177-3AD203B41FA5}">
                      <a16:colId xmlns:a16="http://schemas.microsoft.com/office/drawing/2014/main" val="705548677"/>
                    </a:ext>
                  </a:extLst>
                </a:gridCol>
                <a:gridCol w="1331089">
                  <a:extLst>
                    <a:ext uri="{9D8B030D-6E8A-4147-A177-3AD203B41FA5}">
                      <a16:colId xmlns:a16="http://schemas.microsoft.com/office/drawing/2014/main" val="2691146810"/>
                    </a:ext>
                  </a:extLst>
                </a:gridCol>
                <a:gridCol w="1331089">
                  <a:extLst>
                    <a:ext uri="{9D8B030D-6E8A-4147-A177-3AD203B41FA5}">
                      <a16:colId xmlns:a16="http://schemas.microsoft.com/office/drawing/2014/main" val="2380820216"/>
                    </a:ext>
                  </a:extLst>
                </a:gridCol>
              </a:tblGrid>
              <a:tr h="786725">
                <a:tc>
                  <a:txBody>
                    <a:bodyPr/>
                    <a:lstStyle/>
                    <a:p>
                      <a:pPr algn="ctr"/>
                      <a:r>
                        <a:rPr lang="en-US"/>
                        <a:t>1</a:t>
                      </a:r>
                    </a:p>
                  </a:txBody>
                  <a:tcPr anchor="ctr"/>
                </a:tc>
                <a:tc>
                  <a:txBody>
                    <a:bodyPr/>
                    <a:lstStyle/>
                    <a:p>
                      <a:pPr algn="ctr"/>
                      <a:r>
                        <a:rPr lang="en-US"/>
                        <a:t>5</a:t>
                      </a:r>
                    </a:p>
                  </a:txBody>
                  <a:tcPr anchor="ctr"/>
                </a:tc>
                <a:tc>
                  <a:txBody>
                    <a:bodyPr/>
                    <a:lstStyle/>
                    <a:p>
                      <a:pPr algn="ctr"/>
                      <a:r>
                        <a:rPr lang="en-US"/>
                        <a:t>5</a:t>
                      </a:r>
                    </a:p>
                  </a:txBody>
                  <a:tcPr anchor="ctr"/>
                </a:tc>
                <a:tc>
                  <a:txBody>
                    <a:bodyPr/>
                    <a:lstStyle/>
                    <a:p>
                      <a:pPr algn="ctr"/>
                      <a:r>
                        <a:rPr lang="en-US" b="0">
                          <a:solidFill>
                            <a:schemeClr val="tx1"/>
                          </a:solidFill>
                        </a:rPr>
                        <a:t>9</a:t>
                      </a:r>
                    </a:p>
                  </a:txBody>
                  <a:tcPr anchor="ctr"/>
                </a:tc>
                <a:tc>
                  <a:txBody>
                    <a:bodyPr/>
                    <a:lstStyle/>
                    <a:p>
                      <a:pPr algn="ctr"/>
                      <a:r>
                        <a:rPr lang="en-US"/>
                        <a:t>8</a:t>
                      </a:r>
                    </a:p>
                  </a:txBody>
                  <a:tcPr anchor="ctr"/>
                </a:tc>
                <a:tc>
                  <a:txBody>
                    <a:bodyPr/>
                    <a:lstStyle/>
                    <a:p>
                      <a:pPr lvl="0" algn="ctr">
                        <a:buNone/>
                      </a:pPr>
                      <a:r>
                        <a:rPr lang="en-US"/>
                        <a:t>27/40</a:t>
                      </a:r>
                    </a:p>
                  </a:txBody>
                  <a:tcPr anchor="ctr"/>
                </a:tc>
                <a:extLst>
                  <a:ext uri="{0D108BD9-81ED-4DB2-BD59-A6C34878D82A}">
                    <a16:rowId xmlns:a16="http://schemas.microsoft.com/office/drawing/2014/main" val="3586567175"/>
                  </a:ext>
                </a:extLst>
              </a:tr>
              <a:tr h="786725">
                <a:tc>
                  <a:txBody>
                    <a:bodyPr/>
                    <a:lstStyle/>
                    <a:p>
                      <a:pPr algn="ctr"/>
                      <a:r>
                        <a:rPr lang="en-US"/>
                        <a:t>1</a:t>
                      </a:r>
                    </a:p>
                  </a:txBody>
                  <a:tcPr anchor="ctr"/>
                </a:tc>
                <a:tc>
                  <a:txBody>
                    <a:bodyPr/>
                    <a:lstStyle/>
                    <a:p>
                      <a:pPr algn="ctr"/>
                      <a:r>
                        <a:rPr lang="en-US"/>
                        <a:t>7</a:t>
                      </a:r>
                    </a:p>
                  </a:txBody>
                  <a:tcPr anchor="ctr"/>
                </a:tc>
                <a:tc>
                  <a:txBody>
                    <a:bodyPr/>
                    <a:lstStyle/>
                    <a:p>
                      <a:pPr algn="ctr"/>
                      <a:r>
                        <a:rPr lang="en-US"/>
                        <a:t>8</a:t>
                      </a:r>
                    </a:p>
                  </a:txBody>
                  <a:tcPr anchor="ctr"/>
                </a:tc>
                <a:tc>
                  <a:txBody>
                    <a:bodyPr/>
                    <a:lstStyle/>
                    <a:p>
                      <a:pPr algn="ctr"/>
                      <a:r>
                        <a:rPr lang="en-US"/>
                        <a:t>7</a:t>
                      </a:r>
                    </a:p>
                  </a:txBody>
                  <a:tcPr anchor="ctr"/>
                </a:tc>
                <a:tc>
                  <a:txBody>
                    <a:bodyPr/>
                    <a:lstStyle/>
                    <a:p>
                      <a:pPr algn="ctr"/>
                      <a:r>
                        <a:rPr lang="en-US" b="0">
                          <a:solidFill>
                            <a:schemeClr val="tx1"/>
                          </a:solidFill>
                        </a:rPr>
                        <a:t>9</a:t>
                      </a:r>
                    </a:p>
                  </a:txBody>
                  <a:tcPr anchor="ctr"/>
                </a:tc>
                <a:tc>
                  <a:txBody>
                    <a:bodyPr/>
                    <a:lstStyle/>
                    <a:p>
                      <a:pPr lvl="0" algn="ctr">
                        <a:buNone/>
                      </a:pPr>
                      <a:r>
                        <a:rPr lang="en-US"/>
                        <a:t>31/40</a:t>
                      </a:r>
                    </a:p>
                  </a:txBody>
                  <a:tcPr anchor="ctr"/>
                </a:tc>
                <a:extLst>
                  <a:ext uri="{0D108BD9-81ED-4DB2-BD59-A6C34878D82A}">
                    <a16:rowId xmlns:a16="http://schemas.microsoft.com/office/drawing/2014/main" val="4068943068"/>
                  </a:ext>
                </a:extLst>
              </a:tr>
              <a:tr h="786725">
                <a:tc>
                  <a:txBody>
                    <a:bodyPr/>
                    <a:lstStyle/>
                    <a:p>
                      <a:pPr algn="ctr"/>
                      <a:r>
                        <a:rPr lang="en-US"/>
                        <a:t>1</a:t>
                      </a:r>
                    </a:p>
                  </a:txBody>
                  <a:tcPr anchor="ctr"/>
                </a:tc>
                <a:tc>
                  <a:txBody>
                    <a:bodyPr/>
                    <a:lstStyle/>
                    <a:p>
                      <a:pPr algn="ctr"/>
                      <a:r>
                        <a:rPr lang="en-US" b="0"/>
                        <a:t>8</a:t>
                      </a:r>
                    </a:p>
                  </a:txBody>
                  <a:tcPr anchor="ctr"/>
                </a:tc>
                <a:tc>
                  <a:txBody>
                    <a:bodyPr/>
                    <a:lstStyle/>
                    <a:p>
                      <a:pPr algn="ctr"/>
                      <a:r>
                        <a:rPr lang="en-US" b="0"/>
                        <a:t>9</a:t>
                      </a:r>
                    </a:p>
                  </a:txBody>
                  <a:tcPr anchor="ctr"/>
                </a:tc>
                <a:tc>
                  <a:txBody>
                    <a:bodyPr/>
                    <a:lstStyle/>
                    <a:p>
                      <a:pPr algn="ctr"/>
                      <a:r>
                        <a:rPr lang="en-US"/>
                        <a:t>6</a:t>
                      </a:r>
                    </a:p>
                  </a:txBody>
                  <a:tcPr anchor="ctr"/>
                </a:tc>
                <a:tc>
                  <a:txBody>
                    <a:bodyPr/>
                    <a:lstStyle/>
                    <a:p>
                      <a:pPr algn="ctr"/>
                      <a:r>
                        <a:rPr lang="en-US"/>
                        <a:t>7</a:t>
                      </a:r>
                    </a:p>
                  </a:txBody>
                  <a:tcPr anchor="ctr"/>
                </a:tc>
                <a:tc>
                  <a:txBody>
                    <a:bodyPr/>
                    <a:lstStyle/>
                    <a:p>
                      <a:pPr lvl="0" algn="ctr">
                        <a:buNone/>
                      </a:pPr>
                      <a:r>
                        <a:rPr lang="en-US"/>
                        <a:t>30/40</a:t>
                      </a:r>
                    </a:p>
                  </a:txBody>
                  <a:tcPr anchor="ctr"/>
                </a:tc>
                <a:extLst>
                  <a:ext uri="{0D108BD9-81ED-4DB2-BD59-A6C34878D82A}">
                    <a16:rowId xmlns:a16="http://schemas.microsoft.com/office/drawing/2014/main" val="1181224305"/>
                  </a:ext>
                </a:extLst>
              </a:tr>
            </a:tbl>
          </a:graphicData>
        </a:graphic>
      </p:graphicFrame>
      <p:grpSp>
        <p:nvGrpSpPr>
          <p:cNvPr id="56" name="Group 55">
            <a:extLst>
              <a:ext uri="{FF2B5EF4-FFF2-40B4-BE49-F238E27FC236}">
                <a16:creationId xmlns:a16="http://schemas.microsoft.com/office/drawing/2014/main" id="{F48C6E2A-A762-04FA-C1E3-5D4A2485A463}"/>
              </a:ext>
            </a:extLst>
          </p:cNvPr>
          <p:cNvGrpSpPr/>
          <p:nvPr/>
        </p:nvGrpSpPr>
        <p:grpSpPr>
          <a:xfrm>
            <a:off x="907823" y="6225306"/>
            <a:ext cx="6641887" cy="467071"/>
            <a:chOff x="894285" y="5971479"/>
            <a:chExt cx="6641887" cy="467071"/>
          </a:xfrm>
        </p:grpSpPr>
        <p:cxnSp>
          <p:nvCxnSpPr>
            <p:cNvPr id="28" name="Straight Connector 27">
              <a:extLst>
                <a:ext uri="{FF2B5EF4-FFF2-40B4-BE49-F238E27FC236}">
                  <a16:creationId xmlns:a16="http://schemas.microsoft.com/office/drawing/2014/main" id="{EF7CEEDA-0799-E776-209E-DAE902AC28E9}"/>
                </a:ext>
              </a:extLst>
            </p:cNvPr>
            <p:cNvCxnSpPr>
              <a:cxnSpLocks/>
              <a:endCxn id="35" idx="0"/>
            </p:cNvCxnSpPr>
            <p:nvPr/>
          </p:nvCxnSpPr>
          <p:spPr>
            <a:xfrm flipV="1">
              <a:off x="941694" y="6060013"/>
              <a:ext cx="5850153" cy="3070"/>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79CBDFC-00B3-88DE-F529-1A6E6F557792}"/>
                </a:ext>
              </a:extLst>
            </p:cNvPr>
            <p:cNvSpPr/>
            <p:nvPr/>
          </p:nvSpPr>
          <p:spPr>
            <a:xfrm rot="16200000">
              <a:off x="894285" y="5974806"/>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1" name="Oval 30">
              <a:extLst>
                <a:ext uri="{FF2B5EF4-FFF2-40B4-BE49-F238E27FC236}">
                  <a16:creationId xmlns:a16="http://schemas.microsoft.com/office/drawing/2014/main" id="{DC3E17B7-DAC4-4B7C-482F-5D7E77527839}"/>
                </a:ext>
              </a:extLst>
            </p:cNvPr>
            <p:cNvSpPr/>
            <p:nvPr/>
          </p:nvSpPr>
          <p:spPr>
            <a:xfrm rot="16200000">
              <a:off x="2377374" y="597148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2" name="Oval 31">
              <a:extLst>
                <a:ext uri="{FF2B5EF4-FFF2-40B4-BE49-F238E27FC236}">
                  <a16:creationId xmlns:a16="http://schemas.microsoft.com/office/drawing/2014/main" id="{BD5C0262-1548-BFC2-5A69-B306B3C0AAC1}"/>
                </a:ext>
              </a:extLst>
            </p:cNvPr>
            <p:cNvSpPr/>
            <p:nvPr/>
          </p:nvSpPr>
          <p:spPr>
            <a:xfrm rot="16200000">
              <a:off x="3771793" y="597480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4" name="Oval 33">
              <a:extLst>
                <a:ext uri="{FF2B5EF4-FFF2-40B4-BE49-F238E27FC236}">
                  <a16:creationId xmlns:a16="http://schemas.microsoft.com/office/drawing/2014/main" id="{12DBD640-1909-A4EE-806B-FC86A26B0103}"/>
                </a:ext>
              </a:extLst>
            </p:cNvPr>
            <p:cNvSpPr/>
            <p:nvPr/>
          </p:nvSpPr>
          <p:spPr>
            <a:xfrm rot="16200000">
              <a:off x="5244192" y="5971479"/>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5" name="Oval 34">
              <a:extLst>
                <a:ext uri="{FF2B5EF4-FFF2-40B4-BE49-F238E27FC236}">
                  <a16:creationId xmlns:a16="http://schemas.microsoft.com/office/drawing/2014/main" id="{33F5769A-7B78-AA00-9EC3-0806DCA95DBD}"/>
                </a:ext>
              </a:extLst>
            </p:cNvPr>
            <p:cNvSpPr/>
            <p:nvPr/>
          </p:nvSpPr>
          <p:spPr>
            <a:xfrm rot="16200000">
              <a:off x="6791847" y="598203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0" name="TextBox 49">
              <a:extLst>
                <a:ext uri="{FF2B5EF4-FFF2-40B4-BE49-F238E27FC236}">
                  <a16:creationId xmlns:a16="http://schemas.microsoft.com/office/drawing/2014/main" id="{836A904D-14BA-A1A0-E56D-6A8F970DA327}"/>
                </a:ext>
              </a:extLst>
            </p:cNvPr>
            <p:cNvSpPr txBox="1"/>
            <p:nvPr/>
          </p:nvSpPr>
          <p:spPr>
            <a:xfrm>
              <a:off x="6204310" y="6180723"/>
              <a:ext cx="1331862" cy="2578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Evaluation Matrix</a:t>
              </a:r>
              <a:endParaRPr lang="en-US" sz="900"/>
            </a:p>
          </p:txBody>
        </p:sp>
      </p:grpSp>
      <p:sp>
        <p:nvSpPr>
          <p:cNvPr id="4" name="Oval 3">
            <a:extLst>
              <a:ext uri="{FF2B5EF4-FFF2-40B4-BE49-F238E27FC236}">
                <a16:creationId xmlns:a16="http://schemas.microsoft.com/office/drawing/2014/main" id="{DCEE51BA-79FE-E029-F854-E9DFEA3C8AFF}"/>
              </a:ext>
            </a:extLst>
          </p:cNvPr>
          <p:cNvSpPr/>
          <p:nvPr/>
        </p:nvSpPr>
        <p:spPr>
          <a:xfrm>
            <a:off x="9565386" y="4214261"/>
            <a:ext cx="638256" cy="423333"/>
          </a:xfrm>
          <a:prstGeom prst="ellipse">
            <a:avLst/>
          </a:prstGeom>
          <a:no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C25383A-81A5-940F-8CFA-FD6A7CC4DD67}"/>
              </a:ext>
            </a:extLst>
          </p:cNvPr>
          <p:cNvGrpSpPr/>
          <p:nvPr/>
        </p:nvGrpSpPr>
        <p:grpSpPr>
          <a:xfrm>
            <a:off x="399143" y="1679120"/>
            <a:ext cx="11241983" cy="3700613"/>
            <a:chOff x="399143" y="1679120"/>
            <a:chExt cx="11241983" cy="3700613"/>
          </a:xfrm>
        </p:grpSpPr>
        <p:sp>
          <p:nvSpPr>
            <p:cNvPr id="11" name="TextBox 10">
              <a:extLst>
                <a:ext uri="{FF2B5EF4-FFF2-40B4-BE49-F238E27FC236}">
                  <a16:creationId xmlns:a16="http://schemas.microsoft.com/office/drawing/2014/main" id="{BF69F55E-68B6-4406-D71F-9CA69B571053}"/>
                </a:ext>
              </a:extLst>
            </p:cNvPr>
            <p:cNvSpPr txBox="1"/>
            <p:nvPr/>
          </p:nvSpPr>
          <p:spPr>
            <a:xfrm>
              <a:off x="2564191" y="2412999"/>
              <a:ext cx="13280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Sitka Text"/>
                  <a:cs typeface="Calibri"/>
                </a:rPr>
                <a:t>Data Security</a:t>
              </a:r>
              <a:endParaRPr lang="en-US" sz="1400">
                <a:latin typeface="Sitka Text"/>
              </a:endParaRPr>
            </a:p>
          </p:txBody>
        </p:sp>
        <p:sp>
          <p:nvSpPr>
            <p:cNvPr id="14" name="TextBox 13">
              <a:extLst>
                <a:ext uri="{FF2B5EF4-FFF2-40B4-BE49-F238E27FC236}">
                  <a16:creationId xmlns:a16="http://schemas.microsoft.com/office/drawing/2014/main" id="{3A954A1B-0395-B5E9-A398-92E3BFC9643B}"/>
                </a:ext>
              </a:extLst>
            </p:cNvPr>
            <p:cNvSpPr txBox="1"/>
            <p:nvPr/>
          </p:nvSpPr>
          <p:spPr>
            <a:xfrm>
              <a:off x="3894667" y="2364617"/>
              <a:ext cx="1328057"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latin typeface="Sitka Text"/>
                  <a:cs typeface="Calibri"/>
                </a:rPr>
                <a:t>Information Retention</a:t>
              </a:r>
              <a:endParaRPr lang="en-US">
                <a:cs typeface="Calibri" panose="020F0502020204030204"/>
              </a:endParaRPr>
            </a:p>
          </p:txBody>
        </p:sp>
        <p:sp>
          <p:nvSpPr>
            <p:cNvPr id="16" name="TextBox 15">
              <a:extLst>
                <a:ext uri="{FF2B5EF4-FFF2-40B4-BE49-F238E27FC236}">
                  <a16:creationId xmlns:a16="http://schemas.microsoft.com/office/drawing/2014/main" id="{A679DED3-4E63-29D5-23CC-D5DFA37195C2}"/>
                </a:ext>
              </a:extLst>
            </p:cNvPr>
            <p:cNvSpPr txBox="1"/>
            <p:nvPr/>
          </p:nvSpPr>
          <p:spPr>
            <a:xfrm>
              <a:off x="5225142" y="2364616"/>
              <a:ext cx="1328057"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latin typeface="Sitka Text"/>
                  <a:cs typeface="Calibri"/>
                </a:rPr>
                <a:t>Learning Efficiency</a:t>
              </a:r>
              <a:endParaRPr lang="en-US"/>
            </a:p>
          </p:txBody>
        </p:sp>
        <p:sp>
          <p:nvSpPr>
            <p:cNvPr id="23" name="TextBox 22">
              <a:extLst>
                <a:ext uri="{FF2B5EF4-FFF2-40B4-BE49-F238E27FC236}">
                  <a16:creationId xmlns:a16="http://schemas.microsoft.com/office/drawing/2014/main" id="{FC7CDC73-7831-CC65-5F50-9A8AD760817A}"/>
                </a:ext>
              </a:extLst>
            </p:cNvPr>
            <p:cNvSpPr txBox="1"/>
            <p:nvPr/>
          </p:nvSpPr>
          <p:spPr>
            <a:xfrm>
              <a:off x="6507236" y="2364615"/>
              <a:ext cx="1328057"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latin typeface="Sitka Text"/>
                  <a:cs typeface="Calibri"/>
                </a:rPr>
                <a:t>Multimodal Integration</a:t>
              </a:r>
            </a:p>
          </p:txBody>
        </p:sp>
        <p:sp>
          <p:nvSpPr>
            <p:cNvPr id="26" name="TextBox 25">
              <a:extLst>
                <a:ext uri="{FF2B5EF4-FFF2-40B4-BE49-F238E27FC236}">
                  <a16:creationId xmlns:a16="http://schemas.microsoft.com/office/drawing/2014/main" id="{5411BAC9-D57E-CB45-8FF3-3A972E52345C}"/>
                </a:ext>
              </a:extLst>
            </p:cNvPr>
            <p:cNvSpPr txBox="1"/>
            <p:nvPr/>
          </p:nvSpPr>
          <p:spPr>
            <a:xfrm>
              <a:off x="7837712" y="2417907"/>
              <a:ext cx="132805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latin typeface="Sitka Text"/>
                  <a:cs typeface="Calibri"/>
                </a:rPr>
                <a:t>Scalability</a:t>
              </a:r>
              <a:endParaRPr lang="en-US"/>
            </a:p>
          </p:txBody>
        </p:sp>
        <p:sp>
          <p:nvSpPr>
            <p:cNvPr id="37" name="TextBox 36">
              <a:extLst>
                <a:ext uri="{FF2B5EF4-FFF2-40B4-BE49-F238E27FC236}">
                  <a16:creationId xmlns:a16="http://schemas.microsoft.com/office/drawing/2014/main" id="{876EC487-351D-6738-200A-8E0A8CCDAC27}"/>
                </a:ext>
              </a:extLst>
            </p:cNvPr>
            <p:cNvSpPr txBox="1"/>
            <p:nvPr/>
          </p:nvSpPr>
          <p:spPr>
            <a:xfrm>
              <a:off x="730678" y="3492989"/>
              <a:ext cx="182623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latin typeface="Sitka Text"/>
                  <a:cs typeface="Calibri"/>
                </a:rPr>
                <a:t>LMS Platform</a:t>
              </a:r>
              <a:endParaRPr lang="en-US" sz="1600" b="1">
                <a:latin typeface="Sitka Text"/>
              </a:endParaRPr>
            </a:p>
          </p:txBody>
        </p:sp>
        <p:sp>
          <p:nvSpPr>
            <p:cNvPr id="38" name="TextBox 37">
              <a:extLst>
                <a:ext uri="{FF2B5EF4-FFF2-40B4-BE49-F238E27FC236}">
                  <a16:creationId xmlns:a16="http://schemas.microsoft.com/office/drawing/2014/main" id="{2135F61D-4332-889D-4B3B-52384332D84C}"/>
                </a:ext>
              </a:extLst>
            </p:cNvPr>
            <p:cNvSpPr txBox="1"/>
            <p:nvPr/>
          </p:nvSpPr>
          <p:spPr>
            <a:xfrm>
              <a:off x="399143" y="4256789"/>
              <a:ext cx="21588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latin typeface="Sitka Text"/>
                  <a:cs typeface="Calibri"/>
                </a:rPr>
                <a:t>LLM-based Chatbot</a:t>
              </a:r>
              <a:endParaRPr lang="en-US" sz="1600" b="1">
                <a:latin typeface="Sitka Text"/>
              </a:endParaRPr>
            </a:p>
          </p:txBody>
        </p:sp>
        <p:sp>
          <p:nvSpPr>
            <p:cNvPr id="39" name="TextBox 38">
              <a:extLst>
                <a:ext uri="{FF2B5EF4-FFF2-40B4-BE49-F238E27FC236}">
                  <a16:creationId xmlns:a16="http://schemas.microsoft.com/office/drawing/2014/main" id="{4E58C3C8-500A-30AB-6CDF-B7853BB0077F}"/>
                </a:ext>
              </a:extLst>
            </p:cNvPr>
            <p:cNvSpPr txBox="1"/>
            <p:nvPr/>
          </p:nvSpPr>
          <p:spPr>
            <a:xfrm>
              <a:off x="562427" y="5041179"/>
              <a:ext cx="1999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latin typeface="Sitka Text"/>
                  <a:cs typeface="Calibri"/>
                </a:rPr>
                <a:t>Extended Reality</a:t>
              </a:r>
              <a:endParaRPr lang="en-US" sz="1600" b="1">
                <a:latin typeface="Sitka Text"/>
              </a:endParaRPr>
            </a:p>
          </p:txBody>
        </p:sp>
        <p:sp>
          <p:nvSpPr>
            <p:cNvPr id="9" name="TextBox 1">
              <a:extLst>
                <a:ext uri="{FF2B5EF4-FFF2-40B4-BE49-F238E27FC236}">
                  <a16:creationId xmlns:a16="http://schemas.microsoft.com/office/drawing/2014/main" id="{E6C0474F-02DF-FA46-B0B8-9BB18E81FF27}"/>
                </a:ext>
              </a:extLst>
            </p:cNvPr>
            <p:cNvSpPr txBox="1"/>
            <p:nvPr/>
          </p:nvSpPr>
          <p:spPr>
            <a:xfrm>
              <a:off x="10513875" y="3932851"/>
              <a:ext cx="1127251" cy="110799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Sitka Text"/>
                  <a:cs typeface="Arial"/>
                </a:rPr>
                <a:t>*****</a:t>
              </a:r>
              <a:endParaRPr lang="en-US" sz="1400" b="1" i="1">
                <a:latin typeface="Sitka Text"/>
                <a:cs typeface="Arial"/>
              </a:endParaRPr>
            </a:p>
            <a:p>
              <a:r>
                <a:rPr lang="en-US" sz="1400" b="1">
                  <a:latin typeface="Sitka Text"/>
                  <a:cs typeface="Arial"/>
                </a:rPr>
                <a:t>1-lowest </a:t>
              </a:r>
              <a:endParaRPr lang="en-US" sz="1400" b="1" i="1">
                <a:latin typeface="Sitka Text"/>
                <a:cs typeface="Arial"/>
              </a:endParaRPr>
            </a:p>
            <a:p>
              <a:r>
                <a:rPr lang="en-US" sz="1400" b="1">
                  <a:latin typeface="Sitka Text"/>
                  <a:cs typeface="Arial"/>
                </a:rPr>
                <a:t>10-highest</a:t>
              </a:r>
              <a:endParaRPr lang="en-US" sz="1400" b="1" i="1">
                <a:latin typeface="Sitka Text"/>
                <a:cs typeface="Arial"/>
              </a:endParaRPr>
            </a:p>
            <a:p>
              <a:r>
                <a:rPr lang="en-US" sz="1400" b="1">
                  <a:solidFill>
                    <a:srgbClr val="000000"/>
                  </a:solidFill>
                  <a:latin typeface="Sitka Text"/>
                  <a:cs typeface="Arial"/>
                </a:rPr>
                <a:t>*****</a:t>
              </a:r>
            </a:p>
            <a:p>
              <a:endParaRPr lang="en-US" sz="1000">
                <a:solidFill>
                  <a:schemeClr val="bg2">
                    <a:lumMod val="50000"/>
                  </a:schemeClr>
                </a:solidFill>
                <a:latin typeface="Arial"/>
                <a:cs typeface="Arial"/>
              </a:endParaRPr>
            </a:p>
          </p:txBody>
        </p:sp>
        <p:sp>
          <p:nvSpPr>
            <p:cNvPr id="21" name="TextBox 1">
              <a:extLst>
                <a:ext uri="{FF2B5EF4-FFF2-40B4-BE49-F238E27FC236}">
                  <a16:creationId xmlns:a16="http://schemas.microsoft.com/office/drawing/2014/main" id="{3C2E9330-DC5F-D69C-E1D9-3C73F67A09EC}"/>
                </a:ext>
              </a:extLst>
            </p:cNvPr>
            <p:cNvSpPr txBox="1"/>
            <p:nvPr/>
          </p:nvSpPr>
          <p:spPr>
            <a:xfrm>
              <a:off x="2895688" y="2830671"/>
              <a:ext cx="660073" cy="46846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Sitka Text"/>
                  <a:cs typeface="Arial"/>
                </a:rPr>
                <a:t>(0/1)</a:t>
              </a:r>
            </a:p>
            <a:p>
              <a:endParaRPr lang="en-US" sz="1000">
                <a:solidFill>
                  <a:schemeClr val="bg2">
                    <a:lumMod val="50000"/>
                  </a:schemeClr>
                </a:solidFill>
                <a:latin typeface="Arial"/>
                <a:cs typeface="Arial"/>
              </a:endParaRPr>
            </a:p>
          </p:txBody>
        </p:sp>
        <p:pic>
          <p:nvPicPr>
            <p:cNvPr id="24" name="Graphic 23" descr="Unlock outline">
              <a:extLst>
                <a:ext uri="{FF2B5EF4-FFF2-40B4-BE49-F238E27FC236}">
                  <a16:creationId xmlns:a16="http://schemas.microsoft.com/office/drawing/2014/main" id="{488CA4C1-CCBB-0379-8D32-B2CB0DD547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58900" y="1728225"/>
              <a:ext cx="726662" cy="726662"/>
            </a:xfrm>
            <a:prstGeom prst="rect">
              <a:avLst/>
            </a:prstGeom>
          </p:spPr>
        </p:pic>
        <p:pic>
          <p:nvPicPr>
            <p:cNvPr id="27" name="Picture 26" descr="A black and white brain&#10;&#10;Description automatically generated">
              <a:extLst>
                <a:ext uri="{FF2B5EF4-FFF2-40B4-BE49-F238E27FC236}">
                  <a16:creationId xmlns:a16="http://schemas.microsoft.com/office/drawing/2014/main" id="{AB4A873F-A7BE-EAB5-9EB1-4326886E4DB2}"/>
                </a:ext>
              </a:extLst>
            </p:cNvPr>
            <p:cNvPicPr>
              <a:picLocks noChangeAspect="1"/>
            </p:cNvPicPr>
            <p:nvPr/>
          </p:nvPicPr>
          <p:blipFill>
            <a:blip r:embed="rId4"/>
            <a:stretch>
              <a:fillRect/>
            </a:stretch>
          </p:blipFill>
          <p:spPr>
            <a:xfrm>
              <a:off x="4214133" y="1733550"/>
              <a:ext cx="691244" cy="680358"/>
            </a:xfrm>
            <a:prstGeom prst="rect">
              <a:avLst/>
            </a:prstGeom>
          </p:spPr>
        </p:pic>
        <p:pic>
          <p:nvPicPr>
            <p:cNvPr id="33" name="Picture 32" descr="A person with curly hair holding a computer&#10;&#10;Description automatically generated">
              <a:extLst>
                <a:ext uri="{FF2B5EF4-FFF2-40B4-BE49-F238E27FC236}">
                  <a16:creationId xmlns:a16="http://schemas.microsoft.com/office/drawing/2014/main" id="{9F0E59E5-7FC0-ED6F-F068-0E6556EFC9D8}"/>
                </a:ext>
              </a:extLst>
            </p:cNvPr>
            <p:cNvPicPr>
              <a:picLocks noChangeAspect="1"/>
            </p:cNvPicPr>
            <p:nvPr/>
          </p:nvPicPr>
          <p:blipFill>
            <a:blip r:embed="rId5"/>
            <a:stretch>
              <a:fillRect/>
            </a:stretch>
          </p:blipFill>
          <p:spPr>
            <a:xfrm>
              <a:off x="5559217" y="1679120"/>
              <a:ext cx="657188" cy="723902"/>
            </a:xfrm>
            <a:prstGeom prst="rect">
              <a:avLst/>
            </a:prstGeom>
          </p:spPr>
        </p:pic>
        <p:pic>
          <p:nvPicPr>
            <p:cNvPr id="40" name="Picture 39" descr="A black rectangle with white lines&#10;&#10;Description automatically generated">
              <a:extLst>
                <a:ext uri="{FF2B5EF4-FFF2-40B4-BE49-F238E27FC236}">
                  <a16:creationId xmlns:a16="http://schemas.microsoft.com/office/drawing/2014/main" id="{BFDFD0EA-D8B8-551C-9397-8748B9441A0E}"/>
                </a:ext>
              </a:extLst>
            </p:cNvPr>
            <p:cNvPicPr>
              <a:picLocks noChangeAspect="1"/>
            </p:cNvPicPr>
            <p:nvPr/>
          </p:nvPicPr>
          <p:blipFill>
            <a:blip r:embed="rId6"/>
            <a:stretch>
              <a:fillRect/>
            </a:stretch>
          </p:blipFill>
          <p:spPr>
            <a:xfrm>
              <a:off x="6817180" y="1709057"/>
              <a:ext cx="707571" cy="691244"/>
            </a:xfrm>
            <a:prstGeom prst="rect">
              <a:avLst/>
            </a:prstGeom>
          </p:spPr>
        </p:pic>
        <p:pic>
          <p:nvPicPr>
            <p:cNvPr id="42" name="Picture 41" descr="A black and white arrow pointing up&#10;&#10;Description automatically generated">
              <a:extLst>
                <a:ext uri="{FF2B5EF4-FFF2-40B4-BE49-F238E27FC236}">
                  <a16:creationId xmlns:a16="http://schemas.microsoft.com/office/drawing/2014/main" id="{3F57CCB5-FAC7-0034-B12E-33D53EC49E1E}"/>
                </a:ext>
              </a:extLst>
            </p:cNvPr>
            <p:cNvPicPr>
              <a:picLocks noChangeAspect="1"/>
            </p:cNvPicPr>
            <p:nvPr/>
          </p:nvPicPr>
          <p:blipFill>
            <a:blip r:embed="rId7"/>
            <a:stretch>
              <a:fillRect/>
            </a:stretch>
          </p:blipFill>
          <p:spPr>
            <a:xfrm>
              <a:off x="8210551" y="1856013"/>
              <a:ext cx="587829" cy="566059"/>
            </a:xfrm>
            <a:prstGeom prst="rect">
              <a:avLst/>
            </a:prstGeom>
          </p:spPr>
        </p:pic>
        <p:sp>
          <p:nvSpPr>
            <p:cNvPr id="43" name="TextBox 1">
              <a:extLst>
                <a:ext uri="{FF2B5EF4-FFF2-40B4-BE49-F238E27FC236}">
                  <a16:creationId xmlns:a16="http://schemas.microsoft.com/office/drawing/2014/main" id="{70ECFEB7-DFE7-F841-7E13-5DCD48844601}"/>
                </a:ext>
              </a:extLst>
            </p:cNvPr>
            <p:cNvSpPr txBox="1"/>
            <p:nvPr/>
          </p:nvSpPr>
          <p:spPr>
            <a:xfrm>
              <a:off x="4259187" y="2887081"/>
              <a:ext cx="592038"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Sitka Text"/>
                  <a:cs typeface="Arial"/>
                </a:rPr>
                <a:t>25%</a:t>
              </a:r>
            </a:p>
            <a:p>
              <a:endParaRPr lang="en-US" sz="1000">
                <a:solidFill>
                  <a:schemeClr val="bg2">
                    <a:lumMod val="50000"/>
                  </a:schemeClr>
                </a:solidFill>
                <a:latin typeface="Arial"/>
                <a:cs typeface="Arial"/>
              </a:endParaRPr>
            </a:p>
          </p:txBody>
        </p:sp>
        <p:sp>
          <p:nvSpPr>
            <p:cNvPr id="46" name="TextBox 1">
              <a:extLst>
                <a:ext uri="{FF2B5EF4-FFF2-40B4-BE49-F238E27FC236}">
                  <a16:creationId xmlns:a16="http://schemas.microsoft.com/office/drawing/2014/main" id="{E98678E8-337A-4056-4BB9-21B84088CBA0}"/>
                </a:ext>
              </a:extLst>
            </p:cNvPr>
            <p:cNvSpPr txBox="1"/>
            <p:nvPr/>
          </p:nvSpPr>
          <p:spPr>
            <a:xfrm>
              <a:off x="5592741" y="2884669"/>
              <a:ext cx="592038"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Sitka Text"/>
                  <a:cs typeface="Arial"/>
                </a:rPr>
                <a:t>25%</a:t>
              </a:r>
            </a:p>
            <a:p>
              <a:endParaRPr lang="en-US" sz="1000">
                <a:solidFill>
                  <a:schemeClr val="bg2">
                    <a:lumMod val="50000"/>
                  </a:schemeClr>
                </a:solidFill>
                <a:latin typeface="Arial"/>
                <a:cs typeface="Arial"/>
              </a:endParaRPr>
            </a:p>
          </p:txBody>
        </p:sp>
        <p:sp>
          <p:nvSpPr>
            <p:cNvPr id="47" name="TextBox 1">
              <a:extLst>
                <a:ext uri="{FF2B5EF4-FFF2-40B4-BE49-F238E27FC236}">
                  <a16:creationId xmlns:a16="http://schemas.microsoft.com/office/drawing/2014/main" id="{94B84BDC-DE1F-7540-63B0-2F6113819F09}"/>
                </a:ext>
              </a:extLst>
            </p:cNvPr>
            <p:cNvSpPr txBox="1"/>
            <p:nvPr/>
          </p:nvSpPr>
          <p:spPr>
            <a:xfrm>
              <a:off x="6876633" y="2887081"/>
              <a:ext cx="592038" cy="461665"/>
            </a:xfrm>
            <a:prstGeom prst="rect">
              <a:avLst/>
            </a:prstGeom>
            <a:noFill/>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Sitka Text"/>
                  <a:cs typeface="Arial"/>
                </a:rPr>
                <a:t>25%</a:t>
              </a:r>
              <a:endParaRPr lang="en-US"/>
            </a:p>
            <a:p>
              <a:endParaRPr lang="en-US" sz="1000">
                <a:solidFill>
                  <a:schemeClr val="bg2">
                    <a:lumMod val="50000"/>
                  </a:schemeClr>
                </a:solidFill>
                <a:latin typeface="Arial"/>
                <a:cs typeface="Arial"/>
              </a:endParaRPr>
            </a:p>
          </p:txBody>
        </p:sp>
        <p:sp>
          <p:nvSpPr>
            <p:cNvPr id="48" name="TextBox 1">
              <a:extLst>
                <a:ext uri="{FF2B5EF4-FFF2-40B4-BE49-F238E27FC236}">
                  <a16:creationId xmlns:a16="http://schemas.microsoft.com/office/drawing/2014/main" id="{7D0CED6F-17C9-5A33-8564-1D5FABE76F1D}"/>
                </a:ext>
              </a:extLst>
            </p:cNvPr>
            <p:cNvSpPr txBox="1"/>
            <p:nvPr/>
          </p:nvSpPr>
          <p:spPr>
            <a:xfrm>
              <a:off x="8213347" y="2884669"/>
              <a:ext cx="592038"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Sitka Text"/>
                  <a:cs typeface="Arial"/>
                </a:rPr>
                <a:t>25%</a:t>
              </a:r>
              <a:endParaRPr lang="en-US"/>
            </a:p>
            <a:p>
              <a:endParaRPr lang="en-US" sz="1000">
                <a:solidFill>
                  <a:schemeClr val="bg2">
                    <a:lumMod val="50000"/>
                  </a:schemeClr>
                </a:solidFill>
                <a:latin typeface="Arial"/>
                <a:cs typeface="Arial"/>
              </a:endParaRPr>
            </a:p>
          </p:txBody>
        </p:sp>
        <p:sp>
          <p:nvSpPr>
            <p:cNvPr id="49" name="TextBox 1">
              <a:extLst>
                <a:ext uri="{FF2B5EF4-FFF2-40B4-BE49-F238E27FC236}">
                  <a16:creationId xmlns:a16="http://schemas.microsoft.com/office/drawing/2014/main" id="{ED95DC74-4B72-C4B4-9D8C-395D99D6833B}"/>
                </a:ext>
              </a:extLst>
            </p:cNvPr>
            <p:cNvSpPr txBox="1"/>
            <p:nvPr/>
          </p:nvSpPr>
          <p:spPr>
            <a:xfrm>
              <a:off x="1065527" y="2830672"/>
              <a:ext cx="1476500"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i="1">
                  <a:latin typeface="Sitka Text"/>
                  <a:cs typeface="Arial"/>
                </a:rPr>
                <a:t>Weights</a:t>
              </a:r>
            </a:p>
            <a:p>
              <a:pPr algn="r"/>
              <a:endParaRPr lang="en-US" sz="1000">
                <a:solidFill>
                  <a:schemeClr val="bg2">
                    <a:lumMod val="50000"/>
                  </a:schemeClr>
                </a:solidFill>
                <a:latin typeface="Arial"/>
                <a:cs typeface="Arial"/>
              </a:endParaRPr>
            </a:p>
          </p:txBody>
        </p:sp>
        <p:sp>
          <p:nvSpPr>
            <p:cNvPr id="51" name="TextBox 1">
              <a:extLst>
                <a:ext uri="{FF2B5EF4-FFF2-40B4-BE49-F238E27FC236}">
                  <a16:creationId xmlns:a16="http://schemas.microsoft.com/office/drawing/2014/main" id="{1CD83362-4C49-E15E-E93D-D9E33B962A6C}"/>
                </a:ext>
              </a:extLst>
            </p:cNvPr>
            <p:cNvSpPr txBox="1"/>
            <p:nvPr/>
          </p:nvSpPr>
          <p:spPr>
            <a:xfrm>
              <a:off x="9371186" y="2783045"/>
              <a:ext cx="1027465" cy="49244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accent2">
                      <a:lumMod val="50000"/>
                    </a:schemeClr>
                  </a:solidFill>
                  <a:latin typeface="Sitka Text"/>
                  <a:cs typeface="Arial"/>
                </a:rPr>
                <a:t>Total</a:t>
              </a:r>
              <a:endParaRPr lang="en-US" sz="1600">
                <a:solidFill>
                  <a:schemeClr val="accent2">
                    <a:lumMod val="50000"/>
                  </a:schemeClr>
                </a:solidFill>
              </a:endParaRPr>
            </a:p>
            <a:p>
              <a:endParaRPr lang="en-US" sz="1000">
                <a:solidFill>
                  <a:schemeClr val="bg2">
                    <a:lumMod val="50000"/>
                  </a:schemeClr>
                </a:solidFill>
                <a:latin typeface="Arial"/>
                <a:cs typeface="Arial"/>
              </a:endParaRPr>
            </a:p>
          </p:txBody>
        </p:sp>
      </p:grpSp>
      <p:sp>
        <p:nvSpPr>
          <p:cNvPr id="3" name="Oval 2">
            <a:extLst>
              <a:ext uri="{FF2B5EF4-FFF2-40B4-BE49-F238E27FC236}">
                <a16:creationId xmlns:a16="http://schemas.microsoft.com/office/drawing/2014/main" id="{AD632422-86FA-7E4A-B02F-7C21188C8468}"/>
              </a:ext>
            </a:extLst>
          </p:cNvPr>
          <p:cNvSpPr/>
          <p:nvPr/>
        </p:nvSpPr>
        <p:spPr>
          <a:xfrm>
            <a:off x="9579497" y="5004483"/>
            <a:ext cx="638256" cy="423333"/>
          </a:xfrm>
          <a:prstGeom prst="ellipse">
            <a:avLst/>
          </a:prstGeom>
          <a:no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646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A38663-705C-3EEE-36D4-25C0DDB7B6F5}"/>
              </a:ext>
            </a:extLst>
          </p:cNvPr>
          <p:cNvSpPr>
            <a:spLocks noGrp="1"/>
          </p:cNvSpPr>
          <p:nvPr>
            <p:ph idx="1"/>
          </p:nvPr>
        </p:nvSpPr>
        <p:spPr>
          <a:xfrm>
            <a:off x="1049262" y="2954974"/>
            <a:ext cx="10093077" cy="2430261"/>
          </a:xfrm>
        </p:spPr>
        <p:txBody>
          <a:bodyPr vert="horz" lIns="91440" tIns="45720" rIns="91440" bIns="45720" rtlCol="0" anchor="t">
            <a:normAutofit lnSpcReduction="10000"/>
          </a:bodyPr>
          <a:lstStyle/>
          <a:p>
            <a:pPr marL="0" indent="0" algn="ctr">
              <a:buNone/>
            </a:pPr>
            <a:r>
              <a:rPr lang="en-US" sz="4400">
                <a:latin typeface="Sitka Heading"/>
                <a:ea typeface="+mj-lt"/>
                <a:cs typeface="+mj-lt"/>
              </a:rPr>
              <a:t>We recommend using </a:t>
            </a:r>
            <a:r>
              <a:rPr lang="en-IN" sz="4400">
                <a:latin typeface="Sitka Heading"/>
                <a:ea typeface="+mj-lt"/>
                <a:cs typeface="+mj-lt"/>
              </a:rPr>
              <a:t>Extended Reality (XR)</a:t>
            </a:r>
            <a:r>
              <a:rPr lang="en-US" sz="4400">
                <a:latin typeface="Sitka Heading"/>
                <a:ea typeface="+mj-lt"/>
                <a:cs typeface="+mj-lt"/>
              </a:rPr>
              <a:t> solutions for initial training clubbed with an LLM-based chatbot for on-the-job assistance</a:t>
            </a:r>
          </a:p>
        </p:txBody>
      </p:sp>
      <p:sp>
        <p:nvSpPr>
          <p:cNvPr id="7" name="Oval 6">
            <a:extLst>
              <a:ext uri="{FF2B5EF4-FFF2-40B4-BE49-F238E27FC236}">
                <a16:creationId xmlns:a16="http://schemas.microsoft.com/office/drawing/2014/main" id="{5BDFE22B-9146-A13F-13C2-52A524F3EBA7}"/>
              </a:ext>
            </a:extLst>
          </p:cNvPr>
          <p:cNvSpPr/>
          <p:nvPr/>
        </p:nvSpPr>
        <p:spPr>
          <a:xfrm>
            <a:off x="-269491" y="-3733778"/>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11" name="Group 10">
            <a:extLst>
              <a:ext uri="{FF2B5EF4-FFF2-40B4-BE49-F238E27FC236}">
                <a16:creationId xmlns:a16="http://schemas.microsoft.com/office/drawing/2014/main" id="{5234C099-B64A-948B-4C61-7746B97237B0}"/>
              </a:ext>
            </a:extLst>
          </p:cNvPr>
          <p:cNvGrpSpPr/>
          <p:nvPr/>
        </p:nvGrpSpPr>
        <p:grpSpPr>
          <a:xfrm>
            <a:off x="988211" y="559502"/>
            <a:ext cx="10312340" cy="1826284"/>
            <a:chOff x="939830" y="1031216"/>
            <a:chExt cx="4123771" cy="928902"/>
          </a:xfrm>
          <a:solidFill>
            <a:srgbClr val="FF9900"/>
          </a:solidFill>
        </p:grpSpPr>
        <p:sp>
          <p:nvSpPr>
            <p:cNvPr id="9" name="Freeform: Shape 8">
              <a:extLst>
                <a:ext uri="{FF2B5EF4-FFF2-40B4-BE49-F238E27FC236}">
                  <a16:creationId xmlns:a16="http://schemas.microsoft.com/office/drawing/2014/main" id="{E9FCEE61-BBC8-0A21-2FAC-2628F37EC545}"/>
                </a:ext>
              </a:extLst>
            </p:cNvPr>
            <p:cNvSpPr/>
            <p:nvPr/>
          </p:nvSpPr>
          <p:spPr>
            <a:xfrm>
              <a:off x="939830" y="1112440"/>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Freeform: Shape 9">
              <a:extLst>
                <a:ext uri="{FF2B5EF4-FFF2-40B4-BE49-F238E27FC236}">
                  <a16:creationId xmlns:a16="http://schemas.microsoft.com/office/drawing/2014/main" id="{9E737B69-F09E-DA63-68F8-6715DEB7A64A}"/>
                </a:ext>
              </a:extLst>
            </p:cNvPr>
            <p:cNvSpPr/>
            <p:nvPr/>
          </p:nvSpPr>
          <p:spPr>
            <a:xfrm>
              <a:off x="4290565" y="1031216"/>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2" name="Slide Number Placeholder 1">
            <a:extLst>
              <a:ext uri="{FF2B5EF4-FFF2-40B4-BE49-F238E27FC236}">
                <a16:creationId xmlns:a16="http://schemas.microsoft.com/office/drawing/2014/main" id="{E4DD6A1B-39C7-F823-FB9B-476AAD21C297}"/>
              </a:ext>
            </a:extLst>
          </p:cNvPr>
          <p:cNvSpPr>
            <a:spLocks noGrp="1"/>
          </p:cNvSpPr>
          <p:nvPr>
            <p:ph type="sldNum" sz="quarter" idx="12"/>
          </p:nvPr>
        </p:nvSpPr>
        <p:spPr/>
        <p:txBody>
          <a:bodyPr/>
          <a:lstStyle/>
          <a:p>
            <a:fld id="{330EA680-D336-4FF7-8B7A-9848BB0A1C32}" type="slidenum">
              <a:rPr lang="en-GB" smtClean="0"/>
              <a:t>22</a:t>
            </a:fld>
            <a:endParaRPr lang="en-US"/>
          </a:p>
        </p:txBody>
      </p:sp>
      <p:grpSp>
        <p:nvGrpSpPr>
          <p:cNvPr id="29" name="Group 28">
            <a:extLst>
              <a:ext uri="{FF2B5EF4-FFF2-40B4-BE49-F238E27FC236}">
                <a16:creationId xmlns:a16="http://schemas.microsoft.com/office/drawing/2014/main" id="{C3708342-9D82-FC87-5863-B2AA1940AC51}"/>
              </a:ext>
            </a:extLst>
          </p:cNvPr>
          <p:cNvGrpSpPr/>
          <p:nvPr/>
        </p:nvGrpSpPr>
        <p:grpSpPr>
          <a:xfrm>
            <a:off x="894285" y="6296940"/>
            <a:ext cx="8196838" cy="467071"/>
            <a:chOff x="894285" y="5971479"/>
            <a:chExt cx="8196838" cy="467071"/>
          </a:xfrm>
        </p:grpSpPr>
        <p:cxnSp>
          <p:nvCxnSpPr>
            <p:cNvPr id="6" name="Straight Connector 5">
              <a:extLst>
                <a:ext uri="{FF2B5EF4-FFF2-40B4-BE49-F238E27FC236}">
                  <a16:creationId xmlns:a16="http://schemas.microsoft.com/office/drawing/2014/main" id="{03FB7D8B-209F-FD4A-D1E7-6C1E85C36EB6}"/>
                </a:ext>
              </a:extLst>
            </p:cNvPr>
            <p:cNvCxnSpPr>
              <a:cxnSpLocks/>
              <a:endCxn id="17" idx="0"/>
            </p:cNvCxnSpPr>
            <p:nvPr/>
          </p:nvCxnSpPr>
          <p:spPr>
            <a:xfrm flipV="1">
              <a:off x="941694" y="6060013"/>
              <a:ext cx="7397808" cy="3070"/>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A7186CD-F6D1-DEA6-FCAE-2511DE36C4A3}"/>
                </a:ext>
              </a:extLst>
            </p:cNvPr>
            <p:cNvSpPr/>
            <p:nvPr/>
          </p:nvSpPr>
          <p:spPr>
            <a:xfrm rot="16200000">
              <a:off x="894285" y="5974806"/>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3" name="Oval 12">
              <a:extLst>
                <a:ext uri="{FF2B5EF4-FFF2-40B4-BE49-F238E27FC236}">
                  <a16:creationId xmlns:a16="http://schemas.microsoft.com/office/drawing/2014/main" id="{9F4A002C-2089-C503-1182-8B7F54D68838}"/>
                </a:ext>
              </a:extLst>
            </p:cNvPr>
            <p:cNvSpPr/>
            <p:nvPr/>
          </p:nvSpPr>
          <p:spPr>
            <a:xfrm rot="16200000">
              <a:off x="2377374" y="597148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4" name="Oval 13">
              <a:extLst>
                <a:ext uri="{FF2B5EF4-FFF2-40B4-BE49-F238E27FC236}">
                  <a16:creationId xmlns:a16="http://schemas.microsoft.com/office/drawing/2014/main" id="{0F5D918E-0D0B-3943-2FA4-69704A01F871}"/>
                </a:ext>
              </a:extLst>
            </p:cNvPr>
            <p:cNvSpPr/>
            <p:nvPr/>
          </p:nvSpPr>
          <p:spPr>
            <a:xfrm rot="16200000">
              <a:off x="3771793" y="597480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5" name="Oval 14">
              <a:extLst>
                <a:ext uri="{FF2B5EF4-FFF2-40B4-BE49-F238E27FC236}">
                  <a16:creationId xmlns:a16="http://schemas.microsoft.com/office/drawing/2014/main" id="{E5572B40-0408-EC38-1115-27BF34B14A36}"/>
                </a:ext>
              </a:extLst>
            </p:cNvPr>
            <p:cNvSpPr/>
            <p:nvPr/>
          </p:nvSpPr>
          <p:spPr>
            <a:xfrm rot="16200000">
              <a:off x="5244192" y="5971479"/>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6" name="Oval 15">
              <a:extLst>
                <a:ext uri="{FF2B5EF4-FFF2-40B4-BE49-F238E27FC236}">
                  <a16:creationId xmlns:a16="http://schemas.microsoft.com/office/drawing/2014/main" id="{E5F921C2-F4FA-4B82-63AA-B132423B6C54}"/>
                </a:ext>
              </a:extLst>
            </p:cNvPr>
            <p:cNvSpPr/>
            <p:nvPr/>
          </p:nvSpPr>
          <p:spPr>
            <a:xfrm rot="16200000">
              <a:off x="6791847" y="598203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7" name="Oval 16">
              <a:extLst>
                <a:ext uri="{FF2B5EF4-FFF2-40B4-BE49-F238E27FC236}">
                  <a16:creationId xmlns:a16="http://schemas.microsoft.com/office/drawing/2014/main" id="{5BD7FECB-AF9A-B22F-85D2-A329EEB9386A}"/>
                </a:ext>
              </a:extLst>
            </p:cNvPr>
            <p:cNvSpPr/>
            <p:nvPr/>
          </p:nvSpPr>
          <p:spPr>
            <a:xfrm rot="16200000">
              <a:off x="8339502" y="598203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4" name="TextBox 23">
              <a:extLst>
                <a:ext uri="{FF2B5EF4-FFF2-40B4-BE49-F238E27FC236}">
                  <a16:creationId xmlns:a16="http://schemas.microsoft.com/office/drawing/2014/main" id="{FF150843-190E-A7CF-5604-76891FC5DFC5}"/>
                </a:ext>
              </a:extLst>
            </p:cNvPr>
            <p:cNvSpPr txBox="1"/>
            <p:nvPr/>
          </p:nvSpPr>
          <p:spPr>
            <a:xfrm>
              <a:off x="7759261" y="6180723"/>
              <a:ext cx="1331862" cy="2578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Recommendations</a:t>
              </a:r>
              <a:endParaRPr lang="en-US" sz="900"/>
            </a:p>
          </p:txBody>
        </p:sp>
      </p:grpSp>
    </p:spTree>
    <p:extLst>
      <p:ext uri="{BB962C8B-B14F-4D97-AF65-F5344CB8AC3E}">
        <p14:creationId xmlns:p14="http://schemas.microsoft.com/office/powerpoint/2010/main" val="3442944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BB6E-85EA-C8CE-A799-B99D04AE1987}"/>
              </a:ext>
            </a:extLst>
          </p:cNvPr>
          <p:cNvSpPr>
            <a:spLocks noGrp="1"/>
          </p:cNvSpPr>
          <p:nvPr>
            <p:ph type="title"/>
          </p:nvPr>
        </p:nvSpPr>
        <p:spPr>
          <a:xfrm>
            <a:off x="838200" y="365125"/>
            <a:ext cx="10515600" cy="532672"/>
          </a:xfrm>
        </p:spPr>
        <p:txBody>
          <a:bodyPr>
            <a:normAutofit fontScale="90000"/>
          </a:bodyPr>
          <a:lstStyle/>
          <a:p>
            <a:r>
              <a:rPr lang="en-US" sz="3200">
                <a:latin typeface="Sitka Heading"/>
                <a:cs typeface="Calibri Light"/>
              </a:rPr>
              <a:t>Next Steps</a:t>
            </a:r>
            <a:endParaRPr lang="en-US" sz="3200">
              <a:latin typeface="Sitka Heading"/>
            </a:endParaRPr>
          </a:p>
        </p:txBody>
      </p:sp>
      <p:cxnSp>
        <p:nvCxnSpPr>
          <p:cNvPr id="5" name="Straight Arrow Connector 4">
            <a:extLst>
              <a:ext uri="{FF2B5EF4-FFF2-40B4-BE49-F238E27FC236}">
                <a16:creationId xmlns:a16="http://schemas.microsoft.com/office/drawing/2014/main" id="{C035499D-F195-108B-F1C8-E588279C1728}"/>
              </a:ext>
            </a:extLst>
          </p:cNvPr>
          <p:cNvCxnSpPr/>
          <p:nvPr/>
        </p:nvCxnSpPr>
        <p:spPr>
          <a:xfrm flipV="1">
            <a:off x="912342" y="966912"/>
            <a:ext cx="10439399" cy="2062"/>
          </a:xfrm>
          <a:prstGeom prst="straightConnector1">
            <a:avLst/>
          </a:prstGeom>
        </p:spPr>
        <p:style>
          <a:lnRef idx="2">
            <a:schemeClr val="dk1"/>
          </a:lnRef>
          <a:fillRef idx="0">
            <a:schemeClr val="dk1"/>
          </a:fillRef>
          <a:effectRef idx="1">
            <a:schemeClr val="dk1"/>
          </a:effectRef>
          <a:fontRef idx="minor">
            <a:schemeClr val="tx1"/>
          </a:fontRef>
        </p:style>
      </p:cxnSp>
      <p:sp>
        <p:nvSpPr>
          <p:cNvPr id="4" name="Slide Number Placeholder 3">
            <a:extLst>
              <a:ext uri="{FF2B5EF4-FFF2-40B4-BE49-F238E27FC236}">
                <a16:creationId xmlns:a16="http://schemas.microsoft.com/office/drawing/2014/main" id="{4FEB0B84-FD31-02E4-1759-4C623EA3C2D0}"/>
              </a:ext>
            </a:extLst>
          </p:cNvPr>
          <p:cNvSpPr>
            <a:spLocks noGrp="1"/>
          </p:cNvSpPr>
          <p:nvPr>
            <p:ph type="sldNum" sz="quarter" idx="12"/>
          </p:nvPr>
        </p:nvSpPr>
        <p:spPr>
          <a:xfrm>
            <a:off x="10648292" y="6438550"/>
            <a:ext cx="705507" cy="282925"/>
          </a:xfrm>
        </p:spPr>
        <p:txBody>
          <a:bodyPr/>
          <a:lstStyle/>
          <a:p>
            <a:fld id="{330EA680-D336-4FF7-8B7A-9848BB0A1C32}" type="slidenum">
              <a:rPr lang="en-GB" smtClean="0"/>
              <a:t>23</a:t>
            </a:fld>
            <a:endParaRPr lang="en-US"/>
          </a:p>
        </p:txBody>
      </p:sp>
      <p:cxnSp>
        <p:nvCxnSpPr>
          <p:cNvPr id="8" name="Straight Connector 7">
            <a:extLst>
              <a:ext uri="{FF2B5EF4-FFF2-40B4-BE49-F238E27FC236}">
                <a16:creationId xmlns:a16="http://schemas.microsoft.com/office/drawing/2014/main" id="{299FCE97-4397-C184-8859-E1F9F4DC0524}"/>
              </a:ext>
            </a:extLst>
          </p:cNvPr>
          <p:cNvCxnSpPr>
            <a:cxnSpLocks/>
          </p:cNvCxnSpPr>
          <p:nvPr/>
        </p:nvCxnSpPr>
        <p:spPr>
          <a:xfrm>
            <a:off x="941694" y="6063083"/>
            <a:ext cx="10310276" cy="0"/>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EB339-3E45-05BE-0151-5C76CD8F4C0D}"/>
              </a:ext>
            </a:extLst>
          </p:cNvPr>
          <p:cNvSpPr/>
          <p:nvPr/>
        </p:nvSpPr>
        <p:spPr>
          <a:xfrm rot="16200000">
            <a:off x="894285" y="5974806"/>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1" name="Oval 10">
            <a:extLst>
              <a:ext uri="{FF2B5EF4-FFF2-40B4-BE49-F238E27FC236}">
                <a16:creationId xmlns:a16="http://schemas.microsoft.com/office/drawing/2014/main" id="{EBCC423E-02B3-63DB-3883-6FE8357CA2ED}"/>
              </a:ext>
            </a:extLst>
          </p:cNvPr>
          <p:cNvSpPr/>
          <p:nvPr/>
        </p:nvSpPr>
        <p:spPr>
          <a:xfrm rot="16200000">
            <a:off x="2377374" y="597148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2" name="Oval 11">
            <a:extLst>
              <a:ext uri="{FF2B5EF4-FFF2-40B4-BE49-F238E27FC236}">
                <a16:creationId xmlns:a16="http://schemas.microsoft.com/office/drawing/2014/main" id="{9CCCC6DA-AE2E-DAEC-D4E7-A091FE62A03C}"/>
              </a:ext>
            </a:extLst>
          </p:cNvPr>
          <p:cNvSpPr/>
          <p:nvPr/>
        </p:nvSpPr>
        <p:spPr>
          <a:xfrm rot="16200000">
            <a:off x="3771793" y="597480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3" name="Oval 12">
            <a:extLst>
              <a:ext uri="{FF2B5EF4-FFF2-40B4-BE49-F238E27FC236}">
                <a16:creationId xmlns:a16="http://schemas.microsoft.com/office/drawing/2014/main" id="{6F72E651-EB0C-BDF3-59F4-95E72B7E285B}"/>
              </a:ext>
            </a:extLst>
          </p:cNvPr>
          <p:cNvSpPr/>
          <p:nvPr/>
        </p:nvSpPr>
        <p:spPr>
          <a:xfrm rot="16200000">
            <a:off x="5244192" y="5971479"/>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4" name="Oval 13">
            <a:extLst>
              <a:ext uri="{FF2B5EF4-FFF2-40B4-BE49-F238E27FC236}">
                <a16:creationId xmlns:a16="http://schemas.microsoft.com/office/drawing/2014/main" id="{D07EBE4D-D9E0-9E68-9D17-867463DCB85B}"/>
              </a:ext>
            </a:extLst>
          </p:cNvPr>
          <p:cNvSpPr/>
          <p:nvPr/>
        </p:nvSpPr>
        <p:spPr>
          <a:xfrm rot="16200000">
            <a:off x="6791847" y="598203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5" name="Oval 14">
            <a:extLst>
              <a:ext uri="{FF2B5EF4-FFF2-40B4-BE49-F238E27FC236}">
                <a16:creationId xmlns:a16="http://schemas.microsoft.com/office/drawing/2014/main" id="{8E4013DB-740B-A85D-A68B-1F7CBECBCA9F}"/>
              </a:ext>
            </a:extLst>
          </p:cNvPr>
          <p:cNvSpPr/>
          <p:nvPr/>
        </p:nvSpPr>
        <p:spPr>
          <a:xfrm rot="16200000">
            <a:off x="8339502" y="598203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6" name="Oval 15">
            <a:extLst>
              <a:ext uri="{FF2B5EF4-FFF2-40B4-BE49-F238E27FC236}">
                <a16:creationId xmlns:a16="http://schemas.microsoft.com/office/drawing/2014/main" id="{A98485F1-120A-EAEC-D49B-4808518486FC}"/>
              </a:ext>
            </a:extLst>
          </p:cNvPr>
          <p:cNvSpPr/>
          <p:nvPr/>
        </p:nvSpPr>
        <p:spPr>
          <a:xfrm rot="16200000">
            <a:off x="9809175" y="598203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3" name="TextBox 22">
            <a:extLst>
              <a:ext uri="{FF2B5EF4-FFF2-40B4-BE49-F238E27FC236}">
                <a16:creationId xmlns:a16="http://schemas.microsoft.com/office/drawing/2014/main" id="{2876390E-3AA3-76C5-438C-C5922080402F}"/>
              </a:ext>
            </a:extLst>
          </p:cNvPr>
          <p:cNvSpPr txBox="1"/>
          <p:nvPr/>
        </p:nvSpPr>
        <p:spPr>
          <a:xfrm>
            <a:off x="9221225" y="6180723"/>
            <a:ext cx="1331862" cy="2578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Next Steps</a:t>
            </a:r>
            <a:endParaRPr lang="en-US" sz="900"/>
          </a:p>
        </p:txBody>
      </p:sp>
      <p:pic>
        <p:nvPicPr>
          <p:cNvPr id="27" name="Graphic 26" descr="City with solid fill">
            <a:extLst>
              <a:ext uri="{FF2B5EF4-FFF2-40B4-BE49-F238E27FC236}">
                <a16:creationId xmlns:a16="http://schemas.microsoft.com/office/drawing/2014/main" id="{A9E10A2C-1974-AC85-9747-A86962800A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52796" y="2848180"/>
            <a:ext cx="894182" cy="894182"/>
          </a:xfrm>
          <a:prstGeom prst="rect">
            <a:avLst/>
          </a:prstGeom>
        </p:spPr>
      </p:pic>
      <p:grpSp>
        <p:nvGrpSpPr>
          <p:cNvPr id="3" name="Group 2">
            <a:extLst>
              <a:ext uri="{FF2B5EF4-FFF2-40B4-BE49-F238E27FC236}">
                <a16:creationId xmlns:a16="http://schemas.microsoft.com/office/drawing/2014/main" id="{A7F1D72A-12E7-B211-1354-82CCB97F8A53}"/>
              </a:ext>
            </a:extLst>
          </p:cNvPr>
          <p:cNvGrpSpPr/>
          <p:nvPr/>
        </p:nvGrpSpPr>
        <p:grpSpPr>
          <a:xfrm rot="4439350">
            <a:off x="10950246" y="-712112"/>
            <a:ext cx="2210578" cy="2419013"/>
            <a:chOff x="10514817" y="-548826"/>
            <a:chExt cx="2210578" cy="2419013"/>
          </a:xfrm>
        </p:grpSpPr>
        <p:sp>
          <p:nvSpPr>
            <p:cNvPr id="6" name="Graphic 4">
              <a:extLst>
                <a:ext uri="{FF2B5EF4-FFF2-40B4-BE49-F238E27FC236}">
                  <a16:creationId xmlns:a16="http://schemas.microsoft.com/office/drawing/2014/main" id="{0A6C384A-0331-A343-0DD1-32E4BE2A24E8}"/>
                </a:ext>
              </a:extLst>
            </p:cNvPr>
            <p:cNvSpPr/>
            <p:nvPr/>
          </p:nvSpPr>
          <p:spPr>
            <a:xfrm rot="2476041">
              <a:off x="10692561" y="-340391"/>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 name="Graphic 4">
              <a:extLst>
                <a:ext uri="{FF2B5EF4-FFF2-40B4-BE49-F238E27FC236}">
                  <a16:creationId xmlns:a16="http://schemas.microsoft.com/office/drawing/2014/main" id="{895C3F59-7773-A0DC-AB61-535FAA18F3FF}"/>
                </a:ext>
              </a:extLst>
            </p:cNvPr>
            <p:cNvSpPr/>
            <p:nvPr/>
          </p:nvSpPr>
          <p:spPr>
            <a:xfrm rot="15002268" flipH="1">
              <a:off x="10994138" y="-1028147"/>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 name="Graphic 11">
            <a:extLst>
              <a:ext uri="{FF2B5EF4-FFF2-40B4-BE49-F238E27FC236}">
                <a16:creationId xmlns:a16="http://schemas.microsoft.com/office/drawing/2014/main" id="{C6EA6677-46B4-31B9-C906-2262BBFF0FE3}"/>
              </a:ext>
            </a:extLst>
          </p:cNvPr>
          <p:cNvSpPr/>
          <p:nvPr/>
        </p:nvSpPr>
        <p:spPr>
          <a:xfrm>
            <a:off x="11354902" y="362448"/>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Rectangle 18" descr="Upward trend">
            <a:extLst>
              <a:ext uri="{FF2B5EF4-FFF2-40B4-BE49-F238E27FC236}">
                <a16:creationId xmlns:a16="http://schemas.microsoft.com/office/drawing/2014/main" id="{55A051EF-A377-CBB2-5BA6-561FF645BB15}"/>
              </a:ext>
            </a:extLst>
          </p:cNvPr>
          <p:cNvSpPr/>
          <p:nvPr/>
        </p:nvSpPr>
        <p:spPr>
          <a:xfrm>
            <a:off x="4786769" y="2937147"/>
            <a:ext cx="851808" cy="80901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0" name="Rectangle 19" descr="Tick">
            <a:extLst>
              <a:ext uri="{FF2B5EF4-FFF2-40B4-BE49-F238E27FC236}">
                <a16:creationId xmlns:a16="http://schemas.microsoft.com/office/drawing/2014/main" id="{1A7CB6AB-C301-2A42-BF7C-C24C9C0DDB7F}"/>
              </a:ext>
            </a:extLst>
          </p:cNvPr>
          <p:cNvSpPr/>
          <p:nvPr/>
        </p:nvSpPr>
        <p:spPr>
          <a:xfrm>
            <a:off x="1254165" y="3149726"/>
            <a:ext cx="560668" cy="526151"/>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TextBox 21">
            <a:extLst>
              <a:ext uri="{FF2B5EF4-FFF2-40B4-BE49-F238E27FC236}">
                <a16:creationId xmlns:a16="http://schemas.microsoft.com/office/drawing/2014/main" id="{31B8B215-0D36-F65D-0714-CFDDC751AAE8}"/>
              </a:ext>
            </a:extLst>
          </p:cNvPr>
          <p:cNvSpPr txBox="1"/>
          <p:nvPr/>
        </p:nvSpPr>
        <p:spPr>
          <a:xfrm>
            <a:off x="2111783" y="3092083"/>
            <a:ext cx="2194937" cy="738664"/>
          </a:xfrm>
          <a:prstGeom prst="rect">
            <a:avLst/>
          </a:prstGeom>
          <a:noFill/>
        </p:spPr>
        <p:txBody>
          <a:bodyPr wrap="square" lIns="91440" tIns="45720" rIns="91440" bIns="45720" rtlCol="0" anchor="t">
            <a:spAutoFit/>
          </a:bodyPr>
          <a:lstStyle/>
          <a:p>
            <a:pPr>
              <a:buClr>
                <a:schemeClr val="tx1">
                  <a:lumMod val="85000"/>
                  <a:lumOff val="15000"/>
                </a:schemeClr>
              </a:buClr>
            </a:pPr>
            <a:r>
              <a:rPr lang="en-US" sz="1400">
                <a:latin typeface="Sitka Text"/>
                <a:cs typeface="Calibri" panose="020F0502020204030204"/>
              </a:rPr>
              <a:t>Comparison of Key Market Players in each technology</a:t>
            </a:r>
          </a:p>
        </p:txBody>
      </p:sp>
      <p:sp>
        <p:nvSpPr>
          <p:cNvPr id="26" name="TextBox 25">
            <a:extLst>
              <a:ext uri="{FF2B5EF4-FFF2-40B4-BE49-F238E27FC236}">
                <a16:creationId xmlns:a16="http://schemas.microsoft.com/office/drawing/2014/main" id="{7E147E2D-B4E8-9513-68AE-F37456860842}"/>
              </a:ext>
            </a:extLst>
          </p:cNvPr>
          <p:cNvSpPr txBox="1"/>
          <p:nvPr/>
        </p:nvSpPr>
        <p:spPr>
          <a:xfrm>
            <a:off x="5767606" y="3190096"/>
            <a:ext cx="2194937" cy="307777"/>
          </a:xfrm>
          <a:prstGeom prst="rect">
            <a:avLst/>
          </a:prstGeom>
          <a:noFill/>
        </p:spPr>
        <p:txBody>
          <a:bodyPr wrap="square" lIns="91440" tIns="45720" rIns="91440" bIns="45720" rtlCol="0" anchor="t">
            <a:spAutoFit/>
          </a:bodyPr>
          <a:lstStyle/>
          <a:p>
            <a:pPr>
              <a:buClr>
                <a:schemeClr val="tx1">
                  <a:lumMod val="85000"/>
                  <a:lumOff val="15000"/>
                </a:schemeClr>
              </a:buClr>
            </a:pPr>
            <a:r>
              <a:rPr lang="en-US" sz="1400">
                <a:latin typeface="Sitka Text"/>
                <a:cs typeface="Calibri" panose="020F0502020204030204"/>
              </a:rPr>
              <a:t>Financial Analysis</a:t>
            </a:r>
          </a:p>
        </p:txBody>
      </p:sp>
      <p:sp>
        <p:nvSpPr>
          <p:cNvPr id="18" name="Graphic 4">
            <a:extLst>
              <a:ext uri="{FF2B5EF4-FFF2-40B4-BE49-F238E27FC236}">
                <a16:creationId xmlns:a16="http://schemas.microsoft.com/office/drawing/2014/main" id="{27668DBF-800D-0C30-99D0-F47B9D142CA1}"/>
              </a:ext>
            </a:extLst>
          </p:cNvPr>
          <p:cNvSpPr/>
          <p:nvPr/>
        </p:nvSpPr>
        <p:spPr>
          <a:xfrm rot="18083371">
            <a:off x="-94382" y="5690211"/>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8" name="TextBox 27">
            <a:extLst>
              <a:ext uri="{FF2B5EF4-FFF2-40B4-BE49-F238E27FC236}">
                <a16:creationId xmlns:a16="http://schemas.microsoft.com/office/drawing/2014/main" id="{D8349902-8292-14F0-1D8E-B62D67D1C279}"/>
              </a:ext>
            </a:extLst>
          </p:cNvPr>
          <p:cNvSpPr txBox="1"/>
          <p:nvPr/>
        </p:nvSpPr>
        <p:spPr>
          <a:xfrm>
            <a:off x="8997206" y="3153193"/>
            <a:ext cx="2365579" cy="523220"/>
          </a:xfrm>
          <a:prstGeom prst="rect">
            <a:avLst/>
          </a:prstGeom>
          <a:noFill/>
        </p:spPr>
        <p:txBody>
          <a:bodyPr wrap="square" lIns="91440" tIns="45720" rIns="91440" bIns="45720" rtlCol="0" anchor="t">
            <a:spAutoFit/>
          </a:bodyPr>
          <a:lstStyle/>
          <a:p>
            <a:pPr>
              <a:buClr>
                <a:schemeClr val="tx1">
                  <a:lumMod val="85000"/>
                  <a:lumOff val="15000"/>
                </a:schemeClr>
              </a:buClr>
            </a:pPr>
            <a:r>
              <a:rPr lang="en-US" sz="1400">
                <a:latin typeface="Sitka Text"/>
                <a:cs typeface="Calibri" panose="020F0502020204030204"/>
              </a:rPr>
              <a:t>Deployment Steps of Alternative Technologies</a:t>
            </a:r>
          </a:p>
        </p:txBody>
      </p:sp>
    </p:spTree>
    <p:extLst>
      <p:ext uri="{BB962C8B-B14F-4D97-AF65-F5344CB8AC3E}">
        <p14:creationId xmlns:p14="http://schemas.microsoft.com/office/powerpoint/2010/main" val="1722304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E19F-7575-8B94-0E70-82152EEDD14D}"/>
              </a:ext>
            </a:extLst>
          </p:cNvPr>
          <p:cNvSpPr>
            <a:spLocks noGrp="1"/>
          </p:cNvSpPr>
          <p:nvPr>
            <p:ph type="title"/>
          </p:nvPr>
        </p:nvSpPr>
        <p:spPr>
          <a:xfrm>
            <a:off x="838200" y="3300797"/>
            <a:ext cx="10515600" cy="1325563"/>
          </a:xfrm>
        </p:spPr>
        <p:txBody>
          <a:bodyPr>
            <a:normAutofit/>
          </a:bodyPr>
          <a:lstStyle/>
          <a:p>
            <a:pPr algn="ctr"/>
            <a:r>
              <a:rPr lang="en-US" sz="5400" b="1">
                <a:latin typeface="Sitka Heading"/>
                <a:cs typeface="Calibri Light" panose="020F0302020204030204"/>
              </a:rPr>
              <a:t>Thank You! Questions? </a:t>
            </a:r>
          </a:p>
        </p:txBody>
      </p:sp>
      <p:sp>
        <p:nvSpPr>
          <p:cNvPr id="9" name="Oval 8">
            <a:extLst>
              <a:ext uri="{FF2B5EF4-FFF2-40B4-BE49-F238E27FC236}">
                <a16:creationId xmlns:a16="http://schemas.microsoft.com/office/drawing/2014/main" id="{0D41BD70-36C4-C4AC-D654-E08C9AC83C09}"/>
              </a:ext>
            </a:extLst>
          </p:cNvPr>
          <p:cNvSpPr/>
          <p:nvPr/>
        </p:nvSpPr>
        <p:spPr>
          <a:xfrm>
            <a:off x="-266700" y="-3643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10" name="Group 9">
            <a:extLst>
              <a:ext uri="{FF2B5EF4-FFF2-40B4-BE49-F238E27FC236}">
                <a16:creationId xmlns:a16="http://schemas.microsoft.com/office/drawing/2014/main" id="{B1E6FAA9-808A-48FA-A9A9-AE2291F673D0}"/>
              </a:ext>
            </a:extLst>
          </p:cNvPr>
          <p:cNvGrpSpPr/>
          <p:nvPr/>
        </p:nvGrpSpPr>
        <p:grpSpPr>
          <a:xfrm>
            <a:off x="939830" y="609027"/>
            <a:ext cx="10312340" cy="1826284"/>
            <a:chOff x="939830" y="1031216"/>
            <a:chExt cx="4123771" cy="928902"/>
          </a:xfrm>
          <a:solidFill>
            <a:srgbClr val="FF9900"/>
          </a:solidFill>
        </p:grpSpPr>
        <p:sp>
          <p:nvSpPr>
            <p:cNvPr id="11" name="Freeform: Shape 10">
              <a:extLst>
                <a:ext uri="{FF2B5EF4-FFF2-40B4-BE49-F238E27FC236}">
                  <a16:creationId xmlns:a16="http://schemas.microsoft.com/office/drawing/2014/main" id="{1858E1DE-E476-4C43-FEF6-E440674EA2C7}"/>
                </a:ext>
              </a:extLst>
            </p:cNvPr>
            <p:cNvSpPr/>
            <p:nvPr/>
          </p:nvSpPr>
          <p:spPr>
            <a:xfrm>
              <a:off x="939830" y="1112440"/>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Freeform: Shape 11">
              <a:extLst>
                <a:ext uri="{FF2B5EF4-FFF2-40B4-BE49-F238E27FC236}">
                  <a16:creationId xmlns:a16="http://schemas.microsoft.com/office/drawing/2014/main" id="{98E876F2-FEBC-7AD3-10A3-848BD2693301}"/>
                </a:ext>
              </a:extLst>
            </p:cNvPr>
            <p:cNvSpPr/>
            <p:nvPr/>
          </p:nvSpPr>
          <p:spPr>
            <a:xfrm>
              <a:off x="4290565" y="1031216"/>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 name="Slide Number Placeholder 2">
            <a:extLst>
              <a:ext uri="{FF2B5EF4-FFF2-40B4-BE49-F238E27FC236}">
                <a16:creationId xmlns:a16="http://schemas.microsoft.com/office/drawing/2014/main" id="{B113EBA0-94AC-4A9B-FC3D-A25327C9CC15}"/>
              </a:ext>
            </a:extLst>
          </p:cNvPr>
          <p:cNvSpPr>
            <a:spLocks noGrp="1"/>
          </p:cNvSpPr>
          <p:nvPr>
            <p:ph type="sldNum" sz="quarter" idx="12"/>
          </p:nvPr>
        </p:nvSpPr>
        <p:spPr/>
        <p:txBody>
          <a:bodyPr/>
          <a:lstStyle/>
          <a:p>
            <a:fld id="{330EA680-D336-4FF7-8B7A-9848BB0A1C32}" type="slidenum">
              <a:rPr lang="en-GB" smtClean="0"/>
              <a:t>24</a:t>
            </a:fld>
            <a:endParaRPr lang="en-US"/>
          </a:p>
        </p:txBody>
      </p:sp>
    </p:spTree>
    <p:extLst>
      <p:ext uri="{BB962C8B-B14F-4D97-AF65-F5344CB8AC3E}">
        <p14:creationId xmlns:p14="http://schemas.microsoft.com/office/powerpoint/2010/main" val="928685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8D8E-020B-370D-6ED5-2D32DC691665}"/>
              </a:ext>
            </a:extLst>
          </p:cNvPr>
          <p:cNvSpPr>
            <a:spLocks noGrp="1"/>
          </p:cNvSpPr>
          <p:nvPr>
            <p:ph type="title"/>
          </p:nvPr>
        </p:nvSpPr>
        <p:spPr>
          <a:xfrm>
            <a:off x="3017143" y="1716879"/>
            <a:ext cx="6157715" cy="3333197"/>
          </a:xfrm>
        </p:spPr>
        <p:txBody>
          <a:bodyPr>
            <a:normAutofit/>
          </a:bodyPr>
          <a:lstStyle/>
          <a:p>
            <a:pPr algn="ctr"/>
            <a:r>
              <a:rPr lang="en-US" sz="6000">
                <a:latin typeface="Sitka Heading"/>
                <a:cs typeface="Calibri Light"/>
              </a:rPr>
              <a:t>Appendix</a:t>
            </a:r>
            <a:endParaRPr lang="en-US" sz="6000">
              <a:latin typeface="Sitka Heading"/>
            </a:endParaRPr>
          </a:p>
        </p:txBody>
      </p:sp>
      <p:sp>
        <p:nvSpPr>
          <p:cNvPr id="3" name="Slide Number Placeholder 2">
            <a:extLst>
              <a:ext uri="{FF2B5EF4-FFF2-40B4-BE49-F238E27FC236}">
                <a16:creationId xmlns:a16="http://schemas.microsoft.com/office/drawing/2014/main" id="{D5F10924-0005-6ADE-176F-B7A6EF45194E}"/>
              </a:ext>
            </a:extLst>
          </p:cNvPr>
          <p:cNvSpPr>
            <a:spLocks noGrp="1"/>
          </p:cNvSpPr>
          <p:nvPr>
            <p:ph type="sldNum" sz="quarter" idx="12"/>
          </p:nvPr>
        </p:nvSpPr>
        <p:spPr/>
        <p:txBody>
          <a:bodyPr/>
          <a:lstStyle/>
          <a:p>
            <a:fld id="{330EA680-D336-4FF7-8B7A-9848BB0A1C32}" type="slidenum">
              <a:rPr lang="en-GB" smtClean="0"/>
              <a:t>25</a:t>
            </a:fld>
            <a:endParaRPr lang="en-US"/>
          </a:p>
        </p:txBody>
      </p:sp>
    </p:spTree>
    <p:extLst>
      <p:ext uri="{BB962C8B-B14F-4D97-AF65-F5344CB8AC3E}">
        <p14:creationId xmlns:p14="http://schemas.microsoft.com/office/powerpoint/2010/main" val="2309795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8D8E-020B-370D-6ED5-2D32DC691665}"/>
              </a:ext>
            </a:extLst>
          </p:cNvPr>
          <p:cNvSpPr>
            <a:spLocks noGrp="1"/>
          </p:cNvSpPr>
          <p:nvPr>
            <p:ph type="title"/>
          </p:nvPr>
        </p:nvSpPr>
        <p:spPr>
          <a:xfrm>
            <a:off x="838200" y="262152"/>
            <a:ext cx="10515600" cy="738618"/>
          </a:xfrm>
        </p:spPr>
        <p:txBody>
          <a:bodyPr>
            <a:normAutofit/>
          </a:bodyPr>
          <a:lstStyle/>
          <a:p>
            <a:r>
              <a:rPr lang="en-US" sz="3200">
                <a:latin typeface="Sitka Heading"/>
                <a:cs typeface="Calibri Light"/>
              </a:rPr>
              <a:t>Citations</a:t>
            </a:r>
            <a:endParaRPr lang="en-US" sz="3200">
              <a:latin typeface="Sitka Heading"/>
            </a:endParaRPr>
          </a:p>
        </p:txBody>
      </p:sp>
      <p:sp>
        <p:nvSpPr>
          <p:cNvPr id="6" name="Content Placeholder 5">
            <a:extLst>
              <a:ext uri="{FF2B5EF4-FFF2-40B4-BE49-F238E27FC236}">
                <a16:creationId xmlns:a16="http://schemas.microsoft.com/office/drawing/2014/main" id="{D68C0899-1AA4-BAF3-1F55-F8E045843CFF}"/>
              </a:ext>
            </a:extLst>
          </p:cNvPr>
          <p:cNvSpPr>
            <a:spLocks noGrp="1"/>
          </p:cNvSpPr>
          <p:nvPr>
            <p:ph idx="1"/>
          </p:nvPr>
        </p:nvSpPr>
        <p:spPr>
          <a:xfrm>
            <a:off x="560173" y="1031756"/>
            <a:ext cx="11401167" cy="5000067"/>
          </a:xfrm>
        </p:spPr>
        <p:txBody>
          <a:bodyPr vert="horz" lIns="91440" tIns="45720" rIns="91440" bIns="45720" rtlCol="0" anchor="t">
            <a:noAutofit/>
          </a:bodyPr>
          <a:lstStyle/>
          <a:p>
            <a:pPr>
              <a:lnSpc>
                <a:spcPct val="170000"/>
              </a:lnSpc>
              <a:spcBef>
                <a:spcPts val="0"/>
              </a:spcBef>
            </a:pPr>
            <a:r>
              <a:rPr lang="en-US" sz="1000">
                <a:solidFill>
                  <a:srgbClr val="000000"/>
                </a:solidFill>
                <a:latin typeface="Sitka Text" pitchFamily="2" charset="0"/>
                <a:ea typeface="+mn-lt"/>
                <a:cs typeface="+mn-lt"/>
                <a:hlinkClick r:id="rId2"/>
              </a:rPr>
              <a:t>https://elearningindustry.com/lms-pricing-model-guide-find-right</a:t>
            </a:r>
            <a:endParaRPr lang="en-US" sz="1000">
              <a:solidFill>
                <a:srgbClr val="000000"/>
              </a:solidFill>
              <a:latin typeface="Sitka Text" pitchFamily="2" charset="0"/>
              <a:ea typeface="Calibri"/>
              <a:cs typeface="Calibri"/>
            </a:endParaRPr>
          </a:p>
          <a:p>
            <a:pPr>
              <a:lnSpc>
                <a:spcPct val="170000"/>
              </a:lnSpc>
              <a:spcBef>
                <a:spcPts val="0"/>
              </a:spcBef>
            </a:pPr>
            <a:r>
              <a:rPr lang="en-US" sz="1000">
                <a:solidFill>
                  <a:srgbClr val="0563C1"/>
                </a:solidFill>
                <a:latin typeface="Sitka Text" pitchFamily="2" charset="0"/>
                <a:ea typeface="Calibri"/>
                <a:cs typeface="Arial"/>
                <a:hlinkClick r:id="rId3"/>
              </a:rPr>
              <a:t>https://global.factiva.com/ga/default.aspx?page_driver=searchBuilder_Search&amp;</a:t>
            </a:r>
            <a:endParaRPr lang="en-US" sz="1000">
              <a:solidFill>
                <a:srgbClr val="000000"/>
              </a:solidFill>
              <a:latin typeface="Sitka Text" pitchFamily="2" charset="0"/>
              <a:ea typeface="Calibri"/>
              <a:cs typeface="Calibri"/>
            </a:endParaRPr>
          </a:p>
          <a:p>
            <a:pPr>
              <a:lnSpc>
                <a:spcPct val="170000"/>
              </a:lnSpc>
              <a:spcBef>
                <a:spcPts val="0"/>
              </a:spcBef>
            </a:pPr>
            <a:r>
              <a:rPr lang="en-US" sz="1000">
                <a:solidFill>
                  <a:srgbClr val="1155CC"/>
                </a:solidFill>
                <a:latin typeface="Sitka Text" pitchFamily="2" charset="0"/>
                <a:ea typeface="Calibri"/>
                <a:cs typeface="Times New Roman"/>
                <a:hlinkClick r:id="rId4">
                  <a:extLst>
                    <a:ext uri="{A12FA001-AC4F-418D-AE19-62706E023703}">
                      <ahyp:hlinkClr xmlns:ahyp="http://schemas.microsoft.com/office/drawing/2018/hyperlinkcolor" val="tx"/>
                    </a:ext>
                  </a:extLst>
                </a:hlinkClick>
              </a:rPr>
              <a:t>https://caylent.com/blog/sagemaker-endpoint-options</a:t>
            </a:r>
            <a:endParaRPr lang="en-US" sz="1000">
              <a:latin typeface="Sitka Text" pitchFamily="2" charset="0"/>
              <a:ea typeface="Calibri" panose="020F0502020204030204"/>
              <a:cs typeface="Calibri" panose="020F0502020204030204"/>
            </a:endParaRPr>
          </a:p>
          <a:p>
            <a:pPr>
              <a:lnSpc>
                <a:spcPct val="170000"/>
              </a:lnSpc>
              <a:spcBef>
                <a:spcPts val="0"/>
              </a:spcBef>
            </a:pPr>
            <a:r>
              <a:rPr lang="en-US" sz="1000">
                <a:solidFill>
                  <a:srgbClr val="1155CC"/>
                </a:solidFill>
                <a:latin typeface="Sitka Text" pitchFamily="2" charset="0"/>
                <a:ea typeface="Calibri"/>
                <a:cs typeface="Arial"/>
                <a:hlinkClick r:id="rId5"/>
              </a:rPr>
              <a:t>https://aws.amazon.com/blogs/machine-learning/announcing-new-tools-for-building-with-generative-ai-on-aws/</a:t>
            </a:r>
            <a:endParaRPr lang="en-US" sz="1000">
              <a:solidFill>
                <a:srgbClr val="1155CC"/>
              </a:solidFill>
              <a:latin typeface="Sitka Text" pitchFamily="2" charset="0"/>
              <a:ea typeface="Calibri"/>
              <a:cs typeface="Times New Roman"/>
            </a:endParaRPr>
          </a:p>
          <a:p>
            <a:pPr>
              <a:lnSpc>
                <a:spcPct val="170000"/>
              </a:lnSpc>
              <a:spcBef>
                <a:spcPts val="0"/>
              </a:spcBef>
            </a:pPr>
            <a:r>
              <a:rPr lang="en-US" sz="1000">
                <a:solidFill>
                  <a:srgbClr val="1155CC"/>
                </a:solidFill>
                <a:latin typeface="Sitka Text" pitchFamily="2" charset="0"/>
                <a:ea typeface="Calibri"/>
                <a:cs typeface="Arial"/>
                <a:hlinkClick r:id="rId6"/>
              </a:rPr>
              <a:t>https://aws.amazon.com/blogs/compute/building-a-serverless-document-chat-with-aws-lambda-and-amazon-bedrock/</a:t>
            </a:r>
            <a:endParaRPr lang="en-US" sz="1000">
              <a:solidFill>
                <a:srgbClr val="1155CC"/>
              </a:solidFill>
              <a:latin typeface="Sitka Text" pitchFamily="2" charset="0"/>
              <a:ea typeface="Calibri"/>
              <a:cs typeface="Arial"/>
            </a:endParaRPr>
          </a:p>
          <a:p>
            <a:pPr>
              <a:lnSpc>
                <a:spcPct val="170000"/>
              </a:lnSpc>
              <a:spcBef>
                <a:spcPts val="0"/>
              </a:spcBef>
            </a:pPr>
            <a:r>
              <a:rPr lang="en-US" sz="1000">
                <a:solidFill>
                  <a:srgbClr val="1155CC"/>
                </a:solidFill>
                <a:latin typeface="Sitka Text" pitchFamily="2" charset="0"/>
                <a:cs typeface="Times New Roman"/>
                <a:hlinkClick r:id="rId7"/>
              </a:rPr>
              <a:t>https://www.techtarget.com/searchenterpriseai/feature/A-customer-experience-providers-take-on-Amazon-Bedrock?Offer=abMeterCharCount_var2</a:t>
            </a:r>
            <a:endParaRPr lang="en-US" sz="1000">
              <a:solidFill>
                <a:srgbClr val="1155CC"/>
              </a:solidFill>
              <a:latin typeface="Sitka Text" pitchFamily="2" charset="0"/>
              <a:cs typeface="Times New Roman"/>
            </a:endParaRPr>
          </a:p>
          <a:p>
            <a:pPr>
              <a:lnSpc>
                <a:spcPct val="170000"/>
              </a:lnSpc>
              <a:spcBef>
                <a:spcPts val="0"/>
              </a:spcBef>
            </a:pPr>
            <a:r>
              <a:rPr lang="en-US" sz="1000">
                <a:solidFill>
                  <a:srgbClr val="1155CC"/>
                </a:solidFill>
                <a:latin typeface="Sitka Text" pitchFamily="2" charset="0"/>
                <a:cs typeface="Times New Roman"/>
                <a:hlinkClick r:id="rId4"/>
              </a:rPr>
              <a:t>https://caylent.com/blog/sagemaker-endpoint-options</a:t>
            </a:r>
            <a:endParaRPr lang="en-US" sz="1000">
              <a:solidFill>
                <a:srgbClr val="1155CC"/>
              </a:solidFill>
              <a:latin typeface="Sitka Text" pitchFamily="2" charset="0"/>
              <a:cs typeface="Times New Roman"/>
            </a:endParaRPr>
          </a:p>
          <a:p>
            <a:pPr>
              <a:lnSpc>
                <a:spcPct val="170000"/>
              </a:lnSpc>
              <a:spcBef>
                <a:spcPts val="0"/>
              </a:spcBef>
            </a:pPr>
            <a:r>
              <a:rPr lang="en-US" sz="1000">
                <a:solidFill>
                  <a:srgbClr val="1155CC"/>
                </a:solidFill>
                <a:latin typeface="Sitka Text" pitchFamily="2" charset="0"/>
                <a:cs typeface="Arial"/>
                <a:hlinkClick r:id="rId8"/>
              </a:rPr>
              <a:t>https://link.springer.com/chapter/10.1007/978-3-319-67684-5_23</a:t>
            </a:r>
            <a:endParaRPr lang="en-US" sz="1000">
              <a:solidFill>
                <a:srgbClr val="1155CC"/>
              </a:solidFill>
              <a:latin typeface="Sitka Text" pitchFamily="2" charset="0"/>
              <a:cs typeface="Arial"/>
            </a:endParaRPr>
          </a:p>
          <a:p>
            <a:pPr>
              <a:lnSpc>
                <a:spcPct val="170000"/>
              </a:lnSpc>
              <a:spcBef>
                <a:spcPts val="0"/>
              </a:spcBef>
            </a:pPr>
            <a:r>
              <a:rPr lang="en-US" sz="1000">
                <a:solidFill>
                  <a:srgbClr val="1155CC"/>
                </a:solidFill>
                <a:latin typeface="Sitka Text" pitchFamily="2" charset="0"/>
                <a:cs typeface="Arial"/>
                <a:hlinkClick r:id="rId9"/>
              </a:rPr>
              <a:t>https://www.theseus.fi/bitstream/handle/10024/802817/Kivinen_Katalina.pdf?sequence=2&amp;isAllowed=y</a:t>
            </a:r>
            <a:endParaRPr lang="en-US" sz="1000">
              <a:latin typeface="Sitka Text" pitchFamily="2" charset="0"/>
              <a:ea typeface="Calibri" panose="020F0502020204030204"/>
              <a:cs typeface="Calibri" panose="020F0502020204030204"/>
            </a:endParaRPr>
          </a:p>
          <a:p>
            <a:pPr>
              <a:lnSpc>
                <a:spcPct val="170000"/>
              </a:lnSpc>
              <a:spcBef>
                <a:spcPts val="0"/>
              </a:spcBef>
            </a:pPr>
            <a:r>
              <a:rPr lang="en-US" sz="1000">
                <a:solidFill>
                  <a:srgbClr val="1155CC"/>
                </a:solidFill>
                <a:latin typeface="Sitka Text" pitchFamily="2" charset="0"/>
                <a:cs typeface="Arial"/>
                <a:hlinkClick r:id="rId10"/>
              </a:rPr>
              <a:t>https://aws.amazon.com/about-aws/whats-new/2023/09/amazon-titan-embeddings-generally-available/</a:t>
            </a:r>
            <a:endParaRPr lang="en-US" sz="1000">
              <a:latin typeface="Sitka Text" pitchFamily="2" charset="0"/>
              <a:ea typeface="Calibri" panose="020F0502020204030204"/>
              <a:cs typeface="Calibri" panose="020F0502020204030204"/>
            </a:endParaRPr>
          </a:p>
          <a:p>
            <a:pPr>
              <a:lnSpc>
                <a:spcPct val="170000"/>
              </a:lnSpc>
              <a:spcBef>
                <a:spcPts val="0"/>
              </a:spcBef>
            </a:pPr>
            <a:r>
              <a:rPr lang="en-US" sz="1000">
                <a:solidFill>
                  <a:srgbClr val="1155CC"/>
                </a:solidFill>
                <a:latin typeface="Sitka Text" pitchFamily="2" charset="0"/>
                <a:cs typeface="Arial"/>
                <a:hlinkClick r:id="rId11"/>
              </a:rPr>
              <a:t>https://acutrans.com/languages-supported-by-chatgpt/#:~:text=ChatGPT%20is%20capable%20of%20understanding,any%20language%20within%20the%20dataset.</a:t>
            </a:r>
            <a:endParaRPr lang="en-US" sz="1000">
              <a:latin typeface="Sitka Text" pitchFamily="2" charset="0"/>
              <a:ea typeface="Calibri" panose="020F0502020204030204"/>
              <a:cs typeface="Calibri" panose="020F0502020204030204"/>
            </a:endParaRPr>
          </a:p>
          <a:p>
            <a:pPr>
              <a:lnSpc>
                <a:spcPct val="170000"/>
              </a:lnSpc>
              <a:spcBef>
                <a:spcPts val="0"/>
              </a:spcBef>
            </a:pPr>
            <a:r>
              <a:rPr lang="en-US" sz="1000">
                <a:solidFill>
                  <a:srgbClr val="1155CC"/>
                </a:solidFill>
                <a:latin typeface="Sitka Text" pitchFamily="2" charset="0"/>
                <a:cs typeface="Arial"/>
                <a:hlinkClick r:id="rId12"/>
              </a:rPr>
              <a:t>https://www.cnbc.com/2023/04/25/stanford-and-mit-study-ai-boosted-worker-productivity-by-14percent.html</a:t>
            </a:r>
            <a:endParaRPr lang="en-US" sz="1000">
              <a:solidFill>
                <a:srgbClr val="1155CC"/>
              </a:solidFill>
              <a:latin typeface="Sitka Text" pitchFamily="2" charset="0"/>
              <a:cs typeface="Calibri" panose="020F0502020204030204"/>
            </a:endParaRPr>
          </a:p>
          <a:p>
            <a:pPr>
              <a:lnSpc>
                <a:spcPct val="170000"/>
              </a:lnSpc>
              <a:spcBef>
                <a:spcPts val="0"/>
              </a:spcBef>
            </a:pPr>
            <a:r>
              <a:rPr lang="en-US" sz="1000">
                <a:solidFill>
                  <a:srgbClr val="1155CC"/>
                </a:solidFill>
                <a:latin typeface="Sitka Text" pitchFamily="2" charset="0"/>
                <a:cs typeface="Arial"/>
                <a:hlinkClick r:id="rId13"/>
              </a:rPr>
              <a:t>https://www.mdpi.com/2071-1050/15/4/2940#B1-sustainability-15-02940</a:t>
            </a:r>
            <a:endParaRPr lang="en-US" sz="1000">
              <a:solidFill>
                <a:srgbClr val="1155CC"/>
              </a:solidFill>
              <a:latin typeface="Sitka Text" pitchFamily="2" charset="0"/>
              <a:cs typeface="Arial"/>
            </a:endParaRPr>
          </a:p>
          <a:p>
            <a:pPr>
              <a:lnSpc>
                <a:spcPct val="170000"/>
              </a:lnSpc>
              <a:spcBef>
                <a:spcPts val="0"/>
              </a:spcBef>
            </a:pPr>
            <a:r>
              <a:rPr lang="en-US" sz="1000">
                <a:solidFill>
                  <a:srgbClr val="1155CC"/>
                </a:solidFill>
                <a:latin typeface="Sitka Text" pitchFamily="2" charset="0"/>
                <a:cs typeface="Arial"/>
                <a:hlinkClick r:id="rId14"/>
              </a:rPr>
              <a:t>https://www.cureus.com/articles/152858-chatdoctor-a-medical-chat-model-fine-tuned-on-a-large-language-model-meta-ai-llama-using-medical-domain-knowledge?score_article=true#!/</a:t>
            </a:r>
            <a:endParaRPr lang="en-US" sz="1000">
              <a:solidFill>
                <a:srgbClr val="1155CC"/>
              </a:solidFill>
              <a:latin typeface="Sitka Text" pitchFamily="2" charset="0"/>
              <a:cs typeface="Arial"/>
            </a:endParaRPr>
          </a:p>
          <a:p>
            <a:pPr>
              <a:lnSpc>
                <a:spcPct val="170000"/>
              </a:lnSpc>
              <a:spcBef>
                <a:spcPts val="0"/>
              </a:spcBef>
            </a:pPr>
            <a:r>
              <a:rPr lang="en-US" sz="1000">
                <a:solidFill>
                  <a:srgbClr val="1155CC"/>
                </a:solidFill>
                <a:latin typeface="Sitka Text" pitchFamily="2" charset="0"/>
                <a:cs typeface="Arial"/>
                <a:hlinkClick r:id="rId15"/>
              </a:rPr>
              <a:t>https://www.shrm.org/resourcesandtools/hr-topics/technology/pages/are-chatbots-the-future-of-training.aspx</a:t>
            </a:r>
            <a:endParaRPr lang="en-US" sz="1000">
              <a:solidFill>
                <a:srgbClr val="000000"/>
              </a:solidFill>
              <a:latin typeface="Sitka Text" pitchFamily="2" charset="0"/>
              <a:ea typeface="Calibri"/>
              <a:cs typeface="Calibri"/>
            </a:endParaRPr>
          </a:p>
          <a:p>
            <a:pPr>
              <a:lnSpc>
                <a:spcPct val="170000"/>
              </a:lnSpc>
              <a:spcBef>
                <a:spcPts val="0"/>
              </a:spcBef>
            </a:pPr>
            <a:r>
              <a:rPr lang="en-US" sz="1000">
                <a:solidFill>
                  <a:srgbClr val="1155CC"/>
                </a:solidFill>
                <a:latin typeface="Sitka Text" pitchFamily="2" charset="0"/>
                <a:cs typeface="Arial"/>
                <a:hlinkClick r:id="rId16"/>
              </a:rPr>
              <a:t>https://tech.hindustantimes.com/tech/news/what-makes-google-bard-special-know-its-unique-features-71690259497204.html#:~:text=Bard%20offers%20voice%2Dbased%20interactions,in%20different%20languages%20as%20well.</a:t>
            </a:r>
            <a:endParaRPr lang="en-US" sz="1000">
              <a:latin typeface="Sitka Text" pitchFamily="2" charset="0"/>
              <a:cs typeface="Calibri"/>
            </a:endParaRPr>
          </a:p>
          <a:p>
            <a:pPr>
              <a:lnSpc>
                <a:spcPct val="170000"/>
              </a:lnSpc>
              <a:spcBef>
                <a:spcPts val="0"/>
              </a:spcBef>
            </a:pPr>
            <a:r>
              <a:rPr lang="en-US" sz="1000">
                <a:solidFill>
                  <a:srgbClr val="1155CC"/>
                </a:solidFill>
                <a:latin typeface="Sitka Text" pitchFamily="2" charset="0"/>
                <a:cs typeface="Arial"/>
                <a:hlinkClick r:id="rId17"/>
              </a:rPr>
              <a:t>https://medium.com/@pankaj_pandey/openai-chatgpt-vs-google-bard-a-comprehensive-comparison-adaabadcd204</a:t>
            </a:r>
            <a:endParaRPr lang="en-US" sz="1000">
              <a:latin typeface="Sitka Text" pitchFamily="2" charset="0"/>
              <a:cs typeface="Calibri" panose="020F0502020204030204"/>
            </a:endParaRPr>
          </a:p>
          <a:p>
            <a:pPr>
              <a:lnSpc>
                <a:spcPct val="170000"/>
              </a:lnSpc>
              <a:spcBef>
                <a:spcPts val="0"/>
              </a:spcBef>
            </a:pPr>
            <a:r>
              <a:rPr lang="en-US" sz="1000">
                <a:solidFill>
                  <a:srgbClr val="1155CC"/>
                </a:solidFill>
                <a:latin typeface="Sitka Text" pitchFamily="2" charset="0"/>
                <a:hlinkClick r:id="rId18"/>
              </a:rPr>
              <a:t>https://medium.com/@gargg/bard-api-everything-you-need-to-know-to-get-started-952084c84370</a:t>
            </a:r>
            <a:br>
              <a:rPr lang="en-US" sz="1000">
                <a:latin typeface="Sitka Text" pitchFamily="2" charset="0"/>
                <a:hlinkClick r:id="rId19"/>
              </a:rPr>
            </a:br>
            <a:endParaRPr lang="en-US" sz="1000">
              <a:solidFill>
                <a:srgbClr val="1155CC"/>
              </a:solidFill>
              <a:latin typeface="Sitka Text" pitchFamily="2" charset="0"/>
            </a:endParaRPr>
          </a:p>
          <a:p>
            <a:pPr marL="285750" indent="-285750">
              <a:lnSpc>
                <a:spcPct val="170000"/>
              </a:lnSpc>
              <a:buClr>
                <a:schemeClr val="tx1">
                  <a:lumMod val="85000"/>
                  <a:lumOff val="15000"/>
                </a:schemeClr>
              </a:buClr>
              <a:buFont typeface="Wingdings" pitchFamily="2" charset="2"/>
              <a:buChar char="q"/>
            </a:pPr>
            <a:endParaRPr lang="en-US" sz="1000"/>
          </a:p>
          <a:p>
            <a:pPr marL="0" indent="0">
              <a:lnSpc>
                <a:spcPct val="170000"/>
              </a:lnSpc>
              <a:spcBef>
                <a:spcPts val="0"/>
              </a:spcBef>
              <a:buNone/>
            </a:pPr>
            <a:br>
              <a:rPr lang="en-US" sz="1000"/>
            </a:br>
            <a:br>
              <a:rPr lang="en-US" sz="1000"/>
            </a:br>
            <a:br>
              <a:rPr lang="en-US" sz="1000"/>
            </a:br>
            <a:endParaRPr lang="en-US" sz="1000">
              <a:ea typeface="Calibri"/>
              <a:cs typeface="Calibri"/>
            </a:endParaRPr>
          </a:p>
          <a:p>
            <a:pPr marL="0" indent="0">
              <a:lnSpc>
                <a:spcPct val="170000"/>
              </a:lnSpc>
              <a:spcBef>
                <a:spcPts val="0"/>
              </a:spcBef>
              <a:buNone/>
            </a:pPr>
            <a:br>
              <a:rPr lang="en-US" sz="1000"/>
            </a:br>
            <a:br>
              <a:rPr lang="en-US" sz="1000"/>
            </a:br>
            <a:endParaRPr lang="en-US" sz="1000">
              <a:ea typeface="Calibri" panose="020F0502020204030204"/>
              <a:cs typeface="Calibri" panose="020F0502020204030204"/>
            </a:endParaRPr>
          </a:p>
          <a:p>
            <a:pPr marL="514350" indent="-514350">
              <a:lnSpc>
                <a:spcPct val="170000"/>
              </a:lnSpc>
              <a:spcBef>
                <a:spcPts val="0"/>
              </a:spcBef>
              <a:buAutoNum type="arabicPeriod"/>
            </a:pPr>
            <a:endParaRPr lang="en-US" sz="1000">
              <a:latin typeface="Sitka Text"/>
              <a:cs typeface="Calibri" panose="020F0502020204030204"/>
            </a:endParaRPr>
          </a:p>
        </p:txBody>
      </p:sp>
      <p:cxnSp>
        <p:nvCxnSpPr>
          <p:cNvPr id="4" name="Straight Arrow Connector 3">
            <a:extLst>
              <a:ext uri="{FF2B5EF4-FFF2-40B4-BE49-F238E27FC236}">
                <a16:creationId xmlns:a16="http://schemas.microsoft.com/office/drawing/2014/main" id="{8B68C614-C80D-EC6D-7850-CF1BD93B8259}"/>
              </a:ext>
            </a:extLst>
          </p:cNvPr>
          <p:cNvCxnSpPr/>
          <p:nvPr/>
        </p:nvCxnSpPr>
        <p:spPr>
          <a:xfrm flipV="1">
            <a:off x="876301" y="925723"/>
            <a:ext cx="10439399" cy="2062"/>
          </a:xfrm>
          <a:prstGeom prst="straightConnector1">
            <a:avLst/>
          </a:prstGeom>
        </p:spPr>
        <p:style>
          <a:lnRef idx="2">
            <a:schemeClr val="dk1"/>
          </a:lnRef>
          <a:fillRef idx="0">
            <a:schemeClr val="dk1"/>
          </a:fillRef>
          <a:effectRef idx="1">
            <a:schemeClr val="dk1"/>
          </a:effectRef>
          <a:fontRef idx="minor">
            <a:schemeClr val="tx1"/>
          </a:fontRef>
        </p:style>
      </p:cxnSp>
      <p:sp>
        <p:nvSpPr>
          <p:cNvPr id="5" name="Slide Number Placeholder 4">
            <a:extLst>
              <a:ext uri="{FF2B5EF4-FFF2-40B4-BE49-F238E27FC236}">
                <a16:creationId xmlns:a16="http://schemas.microsoft.com/office/drawing/2014/main" id="{1A652B95-DEF8-4295-A108-675E07392462}"/>
              </a:ext>
            </a:extLst>
          </p:cNvPr>
          <p:cNvSpPr>
            <a:spLocks noGrp="1"/>
          </p:cNvSpPr>
          <p:nvPr>
            <p:ph type="sldNum" sz="quarter" idx="12"/>
          </p:nvPr>
        </p:nvSpPr>
        <p:spPr/>
        <p:txBody>
          <a:bodyPr/>
          <a:lstStyle/>
          <a:p>
            <a:fld id="{330EA680-D336-4FF7-8B7A-9848BB0A1C32}" type="slidenum">
              <a:rPr lang="en-GB" smtClean="0"/>
              <a:t>26</a:t>
            </a:fld>
            <a:endParaRPr lang="en-US"/>
          </a:p>
        </p:txBody>
      </p:sp>
    </p:spTree>
    <p:extLst>
      <p:ext uri="{BB962C8B-B14F-4D97-AF65-F5344CB8AC3E}">
        <p14:creationId xmlns:p14="http://schemas.microsoft.com/office/powerpoint/2010/main" val="406564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8D8E-020B-370D-6ED5-2D32DC691665}"/>
              </a:ext>
            </a:extLst>
          </p:cNvPr>
          <p:cNvSpPr>
            <a:spLocks noGrp="1"/>
          </p:cNvSpPr>
          <p:nvPr>
            <p:ph type="title"/>
          </p:nvPr>
        </p:nvSpPr>
        <p:spPr>
          <a:xfrm>
            <a:off x="838200" y="262152"/>
            <a:ext cx="10515600" cy="738618"/>
          </a:xfrm>
        </p:spPr>
        <p:txBody>
          <a:bodyPr>
            <a:normAutofit/>
          </a:bodyPr>
          <a:lstStyle/>
          <a:p>
            <a:r>
              <a:rPr lang="en-US" sz="3200">
                <a:latin typeface="Sitka Heading"/>
                <a:cs typeface="Calibri Light"/>
              </a:rPr>
              <a:t>Citations</a:t>
            </a:r>
            <a:endParaRPr lang="en-US" sz="3200">
              <a:latin typeface="Sitka Heading"/>
            </a:endParaRPr>
          </a:p>
        </p:txBody>
      </p:sp>
      <p:sp>
        <p:nvSpPr>
          <p:cNvPr id="6" name="Content Placeholder 5">
            <a:extLst>
              <a:ext uri="{FF2B5EF4-FFF2-40B4-BE49-F238E27FC236}">
                <a16:creationId xmlns:a16="http://schemas.microsoft.com/office/drawing/2014/main" id="{D68C0899-1AA4-BAF3-1F55-F8E045843CFF}"/>
              </a:ext>
            </a:extLst>
          </p:cNvPr>
          <p:cNvSpPr>
            <a:spLocks noGrp="1"/>
          </p:cNvSpPr>
          <p:nvPr>
            <p:ph idx="1"/>
          </p:nvPr>
        </p:nvSpPr>
        <p:spPr>
          <a:xfrm>
            <a:off x="560173" y="1176896"/>
            <a:ext cx="11401167" cy="5179454"/>
          </a:xfrm>
        </p:spPr>
        <p:txBody>
          <a:bodyPr vert="horz" lIns="91440" tIns="45720" rIns="91440" bIns="45720" rtlCol="0" anchor="t">
            <a:noAutofit/>
          </a:bodyPr>
          <a:lstStyle/>
          <a:p>
            <a:pPr>
              <a:lnSpc>
                <a:spcPct val="150000"/>
              </a:lnSpc>
              <a:spcBef>
                <a:spcPts val="0"/>
              </a:spcBef>
            </a:pPr>
            <a:r>
              <a:rPr lang="en-US" sz="1000">
                <a:latin typeface="Sitka Text" pitchFamily="2" charset="0"/>
                <a:hlinkClick r:id="rId3"/>
              </a:rPr>
              <a:t>https://toolbox.igus.com/motion-plastics-blog/how-could-the-manufacturing-sector-utilize-extended-reality</a:t>
            </a:r>
          </a:p>
          <a:p>
            <a:pPr>
              <a:lnSpc>
                <a:spcPct val="150000"/>
              </a:lnSpc>
              <a:spcBef>
                <a:spcPts val="0"/>
              </a:spcBef>
            </a:pPr>
            <a:r>
              <a:rPr lang="en-IN" sz="1000">
                <a:latin typeface="Sitka Text" pitchFamily="2" charset="0"/>
                <a:hlinkClick r:id="rId4"/>
              </a:rPr>
              <a:t>https://www.strivr.com/customers/walmart/</a:t>
            </a:r>
          </a:p>
          <a:p>
            <a:pPr>
              <a:lnSpc>
                <a:spcPct val="150000"/>
              </a:lnSpc>
              <a:spcBef>
                <a:spcPts val="0"/>
              </a:spcBef>
            </a:pPr>
            <a:r>
              <a:rPr lang="en-IN" sz="1000">
                <a:latin typeface="Sitka Text" pitchFamily="2" charset="0"/>
                <a:hlinkClick r:id="rId5"/>
              </a:rPr>
              <a:t>https://industrytoday.com/scaling-ar-and-vr-solutions-to-transform-business/ </a:t>
            </a:r>
            <a:endParaRPr lang="en-IN" sz="1000">
              <a:latin typeface="Sitka Text" pitchFamily="2" charset="0"/>
            </a:endParaRPr>
          </a:p>
          <a:p>
            <a:pPr>
              <a:lnSpc>
                <a:spcPct val="150000"/>
              </a:lnSpc>
              <a:spcBef>
                <a:spcPts val="0"/>
              </a:spcBef>
            </a:pPr>
            <a:r>
              <a:rPr lang="en-IN" sz="1000">
                <a:latin typeface="Sitka Text" pitchFamily="2" charset="0"/>
                <a:hlinkClick r:id="rId6"/>
              </a:rPr>
              <a:t>https://www.atlantanewsfirst.com/2023/04/07/ups-invests-345m-vr-training-additional-safety-technology/</a:t>
            </a:r>
          </a:p>
          <a:p>
            <a:pPr>
              <a:lnSpc>
                <a:spcPct val="150000"/>
              </a:lnSpc>
              <a:spcBef>
                <a:spcPts val="0"/>
              </a:spcBef>
            </a:pPr>
            <a:r>
              <a:rPr lang="en-ID" sz="1000">
                <a:latin typeface="Sitka Text" pitchFamily="2" charset="0"/>
                <a:cs typeface="Calibri"/>
                <a:hlinkClick r:id="rId7"/>
              </a:rPr>
              <a:t>https://hololight.com/augmented-reality-training-at-basf/</a:t>
            </a:r>
            <a:endParaRPr lang="en-IN" sz="1000">
              <a:solidFill>
                <a:srgbClr val="666666"/>
              </a:solidFill>
              <a:latin typeface="Sitka Text" pitchFamily="2" charset="0"/>
              <a:cs typeface="Calibri"/>
            </a:endParaRPr>
          </a:p>
          <a:p>
            <a:pPr>
              <a:lnSpc>
                <a:spcPct val="150000"/>
              </a:lnSpc>
              <a:spcBef>
                <a:spcPts val="0"/>
              </a:spcBef>
            </a:pPr>
            <a:r>
              <a:rPr lang="en-IN" sz="1000">
                <a:effectLst/>
                <a:latin typeface="Sitka Text" pitchFamily="2" charset="0"/>
                <a:hlinkClick r:id="rId8"/>
              </a:rPr>
              <a:t>https://www.scnsoft.com/augmented-reality/training#:~:text=AR%20software%20for%20training%20is,trainees%27%20work%20by%2090%25</a:t>
            </a:r>
          </a:p>
          <a:p>
            <a:pPr>
              <a:lnSpc>
                <a:spcPct val="150000"/>
              </a:lnSpc>
              <a:spcBef>
                <a:spcPts val="0"/>
              </a:spcBef>
            </a:pPr>
            <a:r>
              <a:rPr lang="en-ID" sz="1000">
                <a:latin typeface="Sitka Text" pitchFamily="2" charset="0"/>
                <a:cs typeface="Calibri"/>
                <a:hlinkClick r:id="rId9"/>
              </a:rPr>
              <a:t>https://arinsider.co/2021/06/29/case-study-ge-streamlines-jet-engine-maintenence/</a:t>
            </a:r>
          </a:p>
          <a:p>
            <a:pPr>
              <a:lnSpc>
                <a:spcPct val="150000"/>
              </a:lnSpc>
              <a:spcBef>
                <a:spcPts val="0"/>
              </a:spcBef>
            </a:pPr>
            <a:r>
              <a:rPr lang="en-ID" sz="1000">
                <a:latin typeface="Sitka Text" pitchFamily="2" charset="0"/>
                <a:cs typeface="Calibri"/>
                <a:hlinkClick r:id="rId10"/>
              </a:rPr>
              <a:t>https://www.laptopmag.com/articles/top-10-features-of-google-glass</a:t>
            </a:r>
            <a:endParaRPr lang="en-ID" sz="1000">
              <a:latin typeface="Sitka Text" pitchFamily="2" charset="0"/>
              <a:cs typeface="Calibri"/>
            </a:endParaRPr>
          </a:p>
          <a:p>
            <a:pPr>
              <a:lnSpc>
                <a:spcPct val="150000"/>
              </a:lnSpc>
              <a:spcBef>
                <a:spcPts val="0"/>
              </a:spcBef>
            </a:pPr>
            <a:r>
              <a:rPr lang="en-IN" sz="1000">
                <a:latin typeface="Sitka Text" pitchFamily="2" charset="0"/>
                <a:hlinkClick r:id="rId8"/>
              </a:rPr>
              <a:t>https://www.pwc.com/m1/en/services/consulting/technology/emerging-technology/solving-for-skills-training-with-virtual-reality.html</a:t>
            </a:r>
          </a:p>
          <a:p>
            <a:pPr algn="l" rtl="0">
              <a:lnSpc>
                <a:spcPct val="150000"/>
              </a:lnSpc>
              <a:spcBef>
                <a:spcPts val="0"/>
              </a:spcBef>
              <a:spcAft>
                <a:spcPts val="0"/>
              </a:spcAft>
            </a:pPr>
            <a:r>
              <a:rPr lang="en-IN" sz="1000" b="0" i="0" u="sng" strike="noStrike">
                <a:solidFill>
                  <a:srgbClr val="1155CC"/>
                </a:solidFill>
                <a:effectLst/>
                <a:latin typeface="Sitka Text" pitchFamily="2" charset="0"/>
                <a:hlinkClick r:id="rId11"/>
              </a:rPr>
              <a:t>https://arinsider.co/2021/08/24/case-study-boeing-cuts-production-time-with-ar/</a:t>
            </a:r>
            <a:endParaRPr lang="en-IN" sz="1000" b="0" i="0" u="sng" strike="noStrike">
              <a:solidFill>
                <a:srgbClr val="1155CC"/>
              </a:solidFill>
              <a:effectLst/>
              <a:latin typeface="Sitka Text" pitchFamily="2" charset="0"/>
            </a:endParaRPr>
          </a:p>
          <a:p>
            <a:pPr algn="l" rtl="0">
              <a:lnSpc>
                <a:spcPct val="150000"/>
              </a:lnSpc>
              <a:spcBef>
                <a:spcPts val="0"/>
              </a:spcBef>
              <a:spcAft>
                <a:spcPts val="0"/>
              </a:spcAft>
            </a:pPr>
            <a:r>
              <a:rPr lang="en-IN" sz="1000" b="0" i="0" u="sng" strike="noStrike">
                <a:solidFill>
                  <a:srgbClr val="1155CC"/>
                </a:solidFill>
                <a:effectLst/>
                <a:latin typeface="Sitka Text" pitchFamily="2" charset="0"/>
                <a:hlinkClick r:id="rId12"/>
              </a:rPr>
              <a:t>https://www.shrm.org/resourcesandtools/hr-topics/technology/pages/virtual-reality-revolutionizes-walmart-training.aspx</a:t>
            </a:r>
            <a:endParaRPr lang="en-IN" sz="1000" u="sng">
              <a:solidFill>
                <a:srgbClr val="1155CC"/>
              </a:solidFill>
              <a:latin typeface="Sitka Text" pitchFamily="2" charset="0"/>
            </a:endParaRPr>
          </a:p>
          <a:p>
            <a:pPr algn="l" rtl="0">
              <a:lnSpc>
                <a:spcPct val="150000"/>
              </a:lnSpc>
              <a:spcBef>
                <a:spcPts val="0"/>
              </a:spcBef>
              <a:spcAft>
                <a:spcPts val="0"/>
              </a:spcAft>
            </a:pPr>
            <a:r>
              <a:rPr lang="en-IN" sz="1000" b="0" i="0" strike="noStrike">
                <a:solidFill>
                  <a:srgbClr val="1155CC"/>
                </a:solidFill>
                <a:effectLst/>
                <a:latin typeface="Sitka Text" pitchFamily="2" charset="0"/>
                <a:hlinkClick r:id="rId13"/>
              </a:rPr>
              <a:t>https://www.proquest.com/docview/2315922876?parentSessionId=Bq8VrQdalstftMYjAlcp%2FlED0jm9HX8ccWU5yNKhA60%3D&amp;pq-origsite=primo&amp;accountid=10422</a:t>
            </a:r>
            <a:endParaRPr lang="en-IN" sz="1000" b="0" i="0" strike="noStrike">
              <a:solidFill>
                <a:srgbClr val="1155CC"/>
              </a:solidFill>
              <a:effectLst/>
              <a:latin typeface="Sitka Text" pitchFamily="2" charset="0"/>
            </a:endParaRPr>
          </a:p>
          <a:p>
            <a:pPr algn="l" rtl="0">
              <a:lnSpc>
                <a:spcPct val="150000"/>
              </a:lnSpc>
              <a:spcBef>
                <a:spcPts val="0"/>
              </a:spcBef>
              <a:spcAft>
                <a:spcPts val="0"/>
              </a:spcAft>
            </a:pPr>
            <a:r>
              <a:rPr lang="en-IN" sz="1000" b="0" i="0" strike="noStrike">
                <a:solidFill>
                  <a:srgbClr val="1155CC"/>
                </a:solidFill>
                <a:effectLst/>
                <a:latin typeface="Sitka Text" pitchFamily="2" charset="0"/>
                <a:hlinkClick r:id="rId14"/>
              </a:rPr>
              <a:t>https://www.forbes.com/sites/forbestechcouncil/2022/11/18/how-ar-can-improve-the-training-and-retention-of-frontline-workers/?sh=28b74311d760</a:t>
            </a:r>
            <a:endParaRPr lang="en-IN" sz="1000">
              <a:solidFill>
                <a:srgbClr val="1155CC"/>
              </a:solidFill>
              <a:latin typeface="Sitka Text" pitchFamily="2" charset="0"/>
            </a:endParaRPr>
          </a:p>
          <a:p>
            <a:pPr algn="l" rtl="0">
              <a:lnSpc>
                <a:spcPct val="150000"/>
              </a:lnSpc>
              <a:spcBef>
                <a:spcPts val="0"/>
              </a:spcBef>
              <a:spcAft>
                <a:spcPts val="0"/>
              </a:spcAft>
            </a:pPr>
            <a:r>
              <a:rPr lang="en-IN" sz="1000" b="0" i="0" strike="noStrike">
                <a:solidFill>
                  <a:srgbClr val="1155CC"/>
                </a:solidFill>
                <a:effectLst/>
                <a:latin typeface="Sitka Text" pitchFamily="2" charset="0"/>
                <a:hlinkClick r:id="rId15"/>
              </a:rPr>
              <a:t>https://advantage-marketline-com.dartmouth.idm.oclc.org/Analysis/ViewasPDF/packaging-innovation-key-casetudies-for-packaging-innovation-152604</a:t>
            </a:r>
            <a:endParaRPr lang="en-IN" sz="1000">
              <a:solidFill>
                <a:srgbClr val="1155CC"/>
              </a:solidFill>
              <a:latin typeface="Sitka Text" pitchFamily="2" charset="0"/>
            </a:endParaRPr>
          </a:p>
          <a:p>
            <a:pPr algn="l" rtl="0">
              <a:lnSpc>
                <a:spcPct val="150000"/>
              </a:lnSpc>
              <a:spcBef>
                <a:spcPts val="0"/>
              </a:spcBef>
              <a:spcAft>
                <a:spcPts val="0"/>
              </a:spcAft>
            </a:pPr>
            <a:r>
              <a:rPr lang="en-IN" sz="1000" b="0" i="0" strike="noStrike">
                <a:solidFill>
                  <a:srgbClr val="1155CC"/>
                </a:solidFill>
                <a:effectLst/>
                <a:latin typeface="Sitka Text" pitchFamily="2" charset="0"/>
                <a:hlinkClick r:id="rId16"/>
              </a:rPr>
              <a:t>https://www.industryweek.com/technology-and-iiot/emerging-technologies/article/21234184/is-the-industrial-metaverse-the-next-big-thing</a:t>
            </a:r>
            <a:endParaRPr lang="en-IN" sz="1000" b="0" i="0" strike="noStrike">
              <a:solidFill>
                <a:srgbClr val="000000"/>
              </a:solidFill>
              <a:effectLst/>
              <a:latin typeface="Sitka Text" pitchFamily="2" charset="0"/>
            </a:endParaRPr>
          </a:p>
          <a:p>
            <a:pPr algn="l" rtl="0">
              <a:lnSpc>
                <a:spcPct val="150000"/>
              </a:lnSpc>
              <a:spcBef>
                <a:spcPts val="0"/>
              </a:spcBef>
              <a:spcAft>
                <a:spcPts val="0"/>
              </a:spcAft>
            </a:pPr>
            <a:r>
              <a:rPr lang="en-IN" sz="1000" b="0" i="0" strike="noStrike">
                <a:solidFill>
                  <a:srgbClr val="1155CC"/>
                </a:solidFill>
                <a:effectLst/>
                <a:latin typeface="Sitka Text" pitchFamily="2" charset="0"/>
                <a:hlinkClick r:id="rId17"/>
              </a:rPr>
              <a:t>https://www-sciencedirect-com.dartmouth.idm.oclc.org/science/article/pii/S0959652622040719</a:t>
            </a:r>
            <a:endParaRPr lang="en-IN" sz="1000" b="0" i="0" strike="noStrike">
              <a:solidFill>
                <a:srgbClr val="000000"/>
              </a:solidFill>
              <a:effectLst/>
              <a:latin typeface="Sitka Text" pitchFamily="2" charset="0"/>
            </a:endParaRPr>
          </a:p>
          <a:p>
            <a:pPr algn="l" rtl="0">
              <a:lnSpc>
                <a:spcPct val="150000"/>
              </a:lnSpc>
              <a:spcBef>
                <a:spcPts val="0"/>
              </a:spcBef>
              <a:spcAft>
                <a:spcPts val="0"/>
              </a:spcAft>
            </a:pPr>
            <a:r>
              <a:rPr lang="en-IN" sz="1000" b="0" i="0" strike="noStrike">
                <a:solidFill>
                  <a:srgbClr val="1155CC"/>
                </a:solidFill>
                <a:effectLst/>
                <a:latin typeface="Sitka Text" pitchFamily="2" charset="0"/>
                <a:hlinkClick r:id="rId18"/>
              </a:rPr>
              <a:t>https://www.techtarget.com/searchhrsoftware/tip/VR-in-HR-How-human-resources-can-use-VR-and-AR-technology</a:t>
            </a:r>
            <a:endParaRPr lang="en-IN" sz="1000" b="0" i="0" strike="noStrike">
              <a:solidFill>
                <a:srgbClr val="000000"/>
              </a:solidFill>
              <a:effectLst/>
              <a:latin typeface="Sitka Text" pitchFamily="2" charset="0"/>
            </a:endParaRPr>
          </a:p>
          <a:p>
            <a:pPr algn="l" rtl="0">
              <a:lnSpc>
                <a:spcPct val="150000"/>
              </a:lnSpc>
              <a:spcBef>
                <a:spcPts val="0"/>
              </a:spcBef>
              <a:spcAft>
                <a:spcPts val="0"/>
              </a:spcAft>
            </a:pPr>
            <a:r>
              <a:rPr lang="en-IN" sz="1000" b="0" i="0" strike="noStrike">
                <a:solidFill>
                  <a:srgbClr val="1155CC"/>
                </a:solidFill>
                <a:effectLst/>
                <a:latin typeface="Sitka Text" pitchFamily="2" charset="0"/>
                <a:hlinkClick r:id="rId19"/>
              </a:rPr>
              <a:t>https://trainingmag.com/how-virtual-reality-technology-enables-safe-employment-training-and-lower-costs/</a:t>
            </a:r>
            <a:endParaRPr lang="en-IN" sz="1000">
              <a:solidFill>
                <a:srgbClr val="000000"/>
              </a:solidFill>
              <a:latin typeface="Sitka Text" pitchFamily="2" charset="0"/>
            </a:endParaRPr>
          </a:p>
          <a:p>
            <a:pPr algn="l" rtl="0">
              <a:lnSpc>
                <a:spcPct val="150000"/>
              </a:lnSpc>
              <a:spcBef>
                <a:spcPts val="0"/>
              </a:spcBef>
              <a:spcAft>
                <a:spcPts val="0"/>
              </a:spcAft>
            </a:pPr>
            <a:r>
              <a:rPr lang="en-IN" sz="1000" b="0" i="0" strike="noStrike">
                <a:solidFill>
                  <a:srgbClr val="1155CC"/>
                </a:solidFill>
                <a:effectLst/>
                <a:latin typeface="Sitka Text" pitchFamily="2" charset="0"/>
                <a:hlinkClick r:id="rId20"/>
              </a:rPr>
              <a:t>https://www.virti.com/case-studies/amazon</a:t>
            </a:r>
            <a:endParaRPr lang="en-IN" sz="1000" b="0" i="0" strike="noStrike">
              <a:solidFill>
                <a:srgbClr val="000000"/>
              </a:solidFill>
              <a:effectLst/>
              <a:latin typeface="Sitka Text" pitchFamily="2" charset="0"/>
            </a:endParaRPr>
          </a:p>
          <a:p>
            <a:pPr algn="l" rtl="0">
              <a:lnSpc>
                <a:spcPct val="150000"/>
              </a:lnSpc>
              <a:spcBef>
                <a:spcPts val="0"/>
              </a:spcBef>
              <a:spcAft>
                <a:spcPts val="0"/>
              </a:spcAft>
            </a:pPr>
            <a:r>
              <a:rPr lang="en-IN" sz="1000" b="0" i="0" strike="noStrike">
                <a:solidFill>
                  <a:srgbClr val="1155CC"/>
                </a:solidFill>
                <a:effectLst/>
                <a:latin typeface="Sitka Text" pitchFamily="2" charset="0"/>
                <a:hlinkClick r:id="rId21"/>
              </a:rPr>
              <a:t>https://global.factiva.com/ga/default.aspx?page_driver=searchBuilder_Search&amp;</a:t>
            </a:r>
            <a:endParaRPr lang="en-IN" sz="1000" b="0" i="0" strike="noStrike">
              <a:solidFill>
                <a:srgbClr val="000000"/>
              </a:solidFill>
              <a:effectLst/>
              <a:latin typeface="Sitka Text" pitchFamily="2" charset="0"/>
            </a:endParaRPr>
          </a:p>
          <a:p>
            <a:pPr algn="l" rtl="0">
              <a:lnSpc>
                <a:spcPct val="150000"/>
              </a:lnSpc>
              <a:spcBef>
                <a:spcPts val="0"/>
              </a:spcBef>
              <a:spcAft>
                <a:spcPts val="0"/>
              </a:spcAft>
            </a:pPr>
            <a:r>
              <a:rPr lang="en-IN" sz="1000" b="0" i="0" strike="noStrike">
                <a:solidFill>
                  <a:srgbClr val="1155CC"/>
                </a:solidFill>
                <a:effectLst/>
                <a:latin typeface="Sitka Text" pitchFamily="2" charset="0"/>
                <a:hlinkClick r:id="rId22"/>
              </a:rPr>
              <a:t>https://www.aveva.com/en/perspectives/success-stories/basf/</a:t>
            </a:r>
            <a:endParaRPr lang="en-IN" sz="1000" b="0" i="0" strike="noStrike">
              <a:solidFill>
                <a:srgbClr val="000000"/>
              </a:solidFill>
              <a:effectLst/>
              <a:latin typeface="Sitka Text" pitchFamily="2" charset="0"/>
            </a:endParaRPr>
          </a:p>
          <a:p>
            <a:pPr algn="l" rtl="0">
              <a:lnSpc>
                <a:spcPct val="150000"/>
              </a:lnSpc>
              <a:spcBef>
                <a:spcPts val="0"/>
              </a:spcBef>
              <a:spcAft>
                <a:spcPts val="0"/>
              </a:spcAft>
            </a:pPr>
            <a:r>
              <a:rPr lang="en-IN" sz="1000" b="0" i="0" strike="noStrike">
                <a:solidFill>
                  <a:srgbClr val="1155CC"/>
                </a:solidFill>
                <a:effectLst/>
                <a:latin typeface="Sitka Text" pitchFamily="2" charset="0"/>
                <a:hlinkClick r:id="rId23"/>
              </a:rPr>
              <a:t>https://www.hrdive.com/news/retailer-evo-launches-xr-training-before-it-triples-headcount-for-black-f/567935/</a:t>
            </a:r>
            <a:br>
              <a:rPr lang="en-US" sz="1000">
                <a:latin typeface="Sitka Text" pitchFamily="2" charset="0"/>
                <a:hlinkClick r:id="rId8"/>
              </a:rPr>
            </a:br>
            <a:br>
              <a:rPr lang="en-IN" sz="1000">
                <a:latin typeface="Sitka Text" pitchFamily="2" charset="0"/>
                <a:hlinkClick r:id="rId8"/>
              </a:rPr>
            </a:br>
            <a:br>
              <a:rPr lang="en-IN" sz="1000">
                <a:latin typeface="Sitka Text" pitchFamily="2" charset="0"/>
                <a:hlinkClick r:id="rId8"/>
              </a:rPr>
            </a:br>
            <a:br>
              <a:rPr lang="en-IN" sz="1000">
                <a:latin typeface="Sitka Text" pitchFamily="2" charset="0"/>
                <a:hlinkClick r:id="rId8"/>
              </a:rPr>
            </a:br>
            <a:br>
              <a:rPr lang="en-US" sz="1000">
                <a:latin typeface="Sitka Text" pitchFamily="2" charset="0"/>
                <a:hlinkClick r:id="rId8"/>
              </a:rPr>
            </a:br>
            <a:endParaRPr lang="en-US" sz="1000">
              <a:solidFill>
                <a:srgbClr val="1155CC"/>
              </a:solidFill>
              <a:latin typeface="Sitka Text" pitchFamily="2" charset="0"/>
            </a:endParaRPr>
          </a:p>
          <a:p>
            <a:pPr marL="285750" indent="-285750">
              <a:lnSpc>
                <a:spcPct val="150000"/>
              </a:lnSpc>
              <a:buClr>
                <a:schemeClr val="tx1">
                  <a:lumMod val="85000"/>
                  <a:lumOff val="15000"/>
                </a:schemeClr>
              </a:buClr>
              <a:buFont typeface="Wingdings" pitchFamily="2" charset="2"/>
              <a:buChar char="q"/>
            </a:pPr>
            <a:endParaRPr lang="en-US" sz="1000">
              <a:latin typeface="Sitka Text" pitchFamily="2" charset="0"/>
            </a:endParaRPr>
          </a:p>
          <a:p>
            <a:pPr marL="0" indent="0">
              <a:lnSpc>
                <a:spcPct val="150000"/>
              </a:lnSpc>
              <a:spcBef>
                <a:spcPts val="0"/>
              </a:spcBef>
              <a:buNone/>
            </a:pPr>
            <a:br>
              <a:rPr lang="en-US" sz="1000">
                <a:latin typeface="Sitka Text" pitchFamily="2" charset="0"/>
              </a:rPr>
            </a:br>
            <a:br>
              <a:rPr lang="en-US" sz="1000">
                <a:latin typeface="Sitka Text" pitchFamily="2" charset="0"/>
              </a:rPr>
            </a:br>
            <a:br>
              <a:rPr lang="en-US" sz="1000">
                <a:latin typeface="Sitka Text" pitchFamily="2" charset="0"/>
              </a:rPr>
            </a:br>
            <a:endParaRPr lang="en-US" sz="1000">
              <a:latin typeface="Sitka Text" pitchFamily="2" charset="0"/>
              <a:ea typeface="Calibri"/>
              <a:cs typeface="Calibri"/>
            </a:endParaRPr>
          </a:p>
          <a:p>
            <a:pPr marL="0" indent="0">
              <a:lnSpc>
                <a:spcPct val="150000"/>
              </a:lnSpc>
              <a:spcBef>
                <a:spcPts val="0"/>
              </a:spcBef>
              <a:buNone/>
            </a:pPr>
            <a:br>
              <a:rPr lang="en-US" sz="1000">
                <a:latin typeface="Sitka Text" pitchFamily="2" charset="0"/>
              </a:rPr>
            </a:br>
            <a:br>
              <a:rPr lang="en-US" sz="1000">
                <a:latin typeface="Sitka Text" pitchFamily="2" charset="0"/>
              </a:rPr>
            </a:br>
            <a:endParaRPr lang="en-US" sz="1000">
              <a:latin typeface="Sitka Text" pitchFamily="2" charset="0"/>
              <a:ea typeface="Calibri" panose="020F0502020204030204"/>
              <a:cs typeface="Calibri" panose="020F0502020204030204"/>
            </a:endParaRPr>
          </a:p>
          <a:p>
            <a:pPr marL="514350" indent="-514350">
              <a:lnSpc>
                <a:spcPct val="150000"/>
              </a:lnSpc>
              <a:spcBef>
                <a:spcPts val="0"/>
              </a:spcBef>
              <a:buAutoNum type="arabicPeriod"/>
            </a:pPr>
            <a:endParaRPr lang="en-US" sz="1000">
              <a:latin typeface="Sitka Text" pitchFamily="2" charset="0"/>
              <a:cs typeface="Calibri" panose="020F0502020204030204"/>
            </a:endParaRPr>
          </a:p>
        </p:txBody>
      </p:sp>
      <p:cxnSp>
        <p:nvCxnSpPr>
          <p:cNvPr id="4" name="Straight Arrow Connector 3">
            <a:extLst>
              <a:ext uri="{FF2B5EF4-FFF2-40B4-BE49-F238E27FC236}">
                <a16:creationId xmlns:a16="http://schemas.microsoft.com/office/drawing/2014/main" id="{8B68C614-C80D-EC6D-7850-CF1BD93B8259}"/>
              </a:ext>
            </a:extLst>
          </p:cNvPr>
          <p:cNvCxnSpPr/>
          <p:nvPr/>
        </p:nvCxnSpPr>
        <p:spPr>
          <a:xfrm flipV="1">
            <a:off x="876301" y="925723"/>
            <a:ext cx="10439399" cy="2062"/>
          </a:xfrm>
          <a:prstGeom prst="straightConnector1">
            <a:avLst/>
          </a:prstGeom>
        </p:spPr>
        <p:style>
          <a:lnRef idx="2">
            <a:schemeClr val="dk1"/>
          </a:lnRef>
          <a:fillRef idx="0">
            <a:schemeClr val="dk1"/>
          </a:fillRef>
          <a:effectRef idx="1">
            <a:schemeClr val="dk1"/>
          </a:effectRef>
          <a:fontRef idx="minor">
            <a:schemeClr val="tx1"/>
          </a:fontRef>
        </p:style>
      </p:cxnSp>
      <p:sp>
        <p:nvSpPr>
          <p:cNvPr id="5" name="Slide Number Placeholder 4">
            <a:extLst>
              <a:ext uri="{FF2B5EF4-FFF2-40B4-BE49-F238E27FC236}">
                <a16:creationId xmlns:a16="http://schemas.microsoft.com/office/drawing/2014/main" id="{1A652B95-DEF8-4295-A108-675E07392462}"/>
              </a:ext>
            </a:extLst>
          </p:cNvPr>
          <p:cNvSpPr>
            <a:spLocks noGrp="1"/>
          </p:cNvSpPr>
          <p:nvPr>
            <p:ph type="sldNum" sz="quarter" idx="12"/>
          </p:nvPr>
        </p:nvSpPr>
        <p:spPr/>
        <p:txBody>
          <a:bodyPr/>
          <a:lstStyle/>
          <a:p>
            <a:fld id="{330EA680-D336-4FF7-8B7A-9848BB0A1C32}" type="slidenum">
              <a:rPr lang="en-GB" smtClean="0"/>
              <a:t>27</a:t>
            </a:fld>
            <a:endParaRPr lang="en-US"/>
          </a:p>
        </p:txBody>
      </p:sp>
    </p:spTree>
    <p:extLst>
      <p:ext uri="{BB962C8B-B14F-4D97-AF65-F5344CB8AC3E}">
        <p14:creationId xmlns:p14="http://schemas.microsoft.com/office/powerpoint/2010/main" val="4036289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EA82-12C8-D3BC-A464-BD5677F31BAB}"/>
              </a:ext>
            </a:extLst>
          </p:cNvPr>
          <p:cNvSpPr>
            <a:spLocks noGrp="1"/>
          </p:cNvSpPr>
          <p:nvPr>
            <p:ph type="title"/>
          </p:nvPr>
        </p:nvSpPr>
        <p:spPr/>
        <p:txBody>
          <a:bodyPr/>
          <a:lstStyle/>
          <a:p>
            <a:r>
              <a:rPr lang="en-US">
                <a:ea typeface="Calibri Light"/>
                <a:cs typeface="Calibri Light"/>
              </a:rPr>
              <a:t>Evaluation Criteria</a:t>
            </a:r>
            <a:endParaRPr lang="en-US"/>
          </a:p>
        </p:txBody>
      </p:sp>
      <p:pic>
        <p:nvPicPr>
          <p:cNvPr id="5" name="Content Placeholder 4" descr="A screenshot of a computer&#10;&#10;Description automatically generated">
            <a:extLst>
              <a:ext uri="{FF2B5EF4-FFF2-40B4-BE49-F238E27FC236}">
                <a16:creationId xmlns:a16="http://schemas.microsoft.com/office/drawing/2014/main" id="{34E3591A-A1A1-AEF2-770F-3112D3D37D6D}"/>
              </a:ext>
            </a:extLst>
          </p:cNvPr>
          <p:cNvPicPr>
            <a:picLocks noGrp="1" noChangeAspect="1"/>
          </p:cNvPicPr>
          <p:nvPr>
            <p:ph idx="1"/>
          </p:nvPr>
        </p:nvPicPr>
        <p:blipFill>
          <a:blip r:embed="rId2"/>
          <a:stretch>
            <a:fillRect/>
          </a:stretch>
        </p:blipFill>
        <p:spPr>
          <a:xfrm>
            <a:off x="769398" y="1697177"/>
            <a:ext cx="3506680" cy="2181673"/>
          </a:xfrm>
        </p:spPr>
      </p:pic>
      <p:sp>
        <p:nvSpPr>
          <p:cNvPr id="4" name="Slide Number Placeholder 3">
            <a:extLst>
              <a:ext uri="{FF2B5EF4-FFF2-40B4-BE49-F238E27FC236}">
                <a16:creationId xmlns:a16="http://schemas.microsoft.com/office/drawing/2014/main" id="{23881B9F-41A3-86AD-E467-EBA70B4909C4}"/>
              </a:ext>
            </a:extLst>
          </p:cNvPr>
          <p:cNvSpPr>
            <a:spLocks noGrp="1"/>
          </p:cNvSpPr>
          <p:nvPr>
            <p:ph type="sldNum" sz="quarter" idx="12"/>
          </p:nvPr>
        </p:nvSpPr>
        <p:spPr/>
        <p:txBody>
          <a:bodyPr/>
          <a:lstStyle/>
          <a:p>
            <a:fld id="{330EA680-D336-4FF7-8B7A-9848BB0A1C32}" type="slidenum">
              <a:rPr lang="en-GB" smtClean="0"/>
              <a:t>28</a:t>
            </a:fld>
            <a:endParaRPr lang="en-GB"/>
          </a:p>
        </p:txBody>
      </p:sp>
      <p:sp>
        <p:nvSpPr>
          <p:cNvPr id="6" name="TextBox 5">
            <a:extLst>
              <a:ext uri="{FF2B5EF4-FFF2-40B4-BE49-F238E27FC236}">
                <a16:creationId xmlns:a16="http://schemas.microsoft.com/office/drawing/2014/main" id="{29B9B609-BBEA-9915-F956-8FDE06DC6AAC}"/>
              </a:ext>
            </a:extLst>
          </p:cNvPr>
          <p:cNvSpPr txBox="1"/>
          <p:nvPr/>
        </p:nvSpPr>
        <p:spPr>
          <a:xfrm>
            <a:off x="6665651" y="606640"/>
            <a:ext cx="3891378"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400" b="1">
                <a:solidFill>
                  <a:srgbClr val="202124"/>
                </a:solidFill>
                <a:latin typeface="Sitka Text"/>
                <a:ea typeface="+mn-lt"/>
                <a:cs typeface="+mn-lt"/>
              </a:rPr>
              <a:t>Learning Effectiveness</a:t>
            </a:r>
            <a:r>
              <a:rPr lang="en-US" sz="1400">
                <a:solidFill>
                  <a:srgbClr val="202124"/>
                </a:solidFill>
                <a:latin typeface="Sitka Text"/>
                <a:ea typeface="+mn-lt"/>
                <a:cs typeface="+mn-lt"/>
              </a:rPr>
              <a:t>: Ability to improve learning for new employees</a:t>
            </a:r>
            <a:endParaRPr lang="en-US" sz="1400">
              <a:solidFill>
                <a:srgbClr val="202124"/>
              </a:solidFill>
              <a:latin typeface="Sitka Text"/>
              <a:ea typeface="Calibri" panose="020F0502020204030204"/>
              <a:cs typeface="Calibri" panose="020F0502020204030204"/>
            </a:endParaRPr>
          </a:p>
          <a:p>
            <a:pPr>
              <a:buFont typeface="Arial"/>
              <a:buChar char="•"/>
            </a:pPr>
            <a:r>
              <a:rPr lang="en-US" sz="1400" b="1">
                <a:solidFill>
                  <a:srgbClr val="202124"/>
                </a:solidFill>
                <a:latin typeface="Sitka Text"/>
                <a:ea typeface="+mn-lt"/>
                <a:cs typeface="+mn-lt"/>
              </a:rPr>
              <a:t>Retention Effectiveness</a:t>
            </a:r>
            <a:r>
              <a:rPr lang="en-US" sz="1400">
                <a:solidFill>
                  <a:srgbClr val="202124"/>
                </a:solidFill>
                <a:latin typeface="Sitka Text"/>
                <a:ea typeface="+mn-lt"/>
                <a:cs typeface="+mn-lt"/>
              </a:rPr>
              <a:t>: Ability to improve information retention for new employees</a:t>
            </a:r>
            <a:endParaRPr lang="en-US" sz="1400">
              <a:solidFill>
                <a:srgbClr val="202124"/>
              </a:solidFill>
              <a:latin typeface="Sitka Text"/>
              <a:ea typeface="Calibri" panose="020F0502020204030204"/>
              <a:cs typeface="Calibri" panose="020F0502020204030204"/>
            </a:endParaRPr>
          </a:p>
          <a:p>
            <a:pPr>
              <a:buFont typeface="Arial"/>
              <a:buChar char="•"/>
            </a:pPr>
            <a:r>
              <a:rPr lang="en-US" sz="1400" b="1">
                <a:solidFill>
                  <a:srgbClr val="202124"/>
                </a:solidFill>
                <a:latin typeface="Sitka Text"/>
                <a:ea typeface="+mn-lt"/>
                <a:cs typeface="+mn-lt"/>
              </a:rPr>
              <a:t>Scalability</a:t>
            </a:r>
            <a:r>
              <a:rPr lang="en-US" sz="1400">
                <a:solidFill>
                  <a:srgbClr val="202124"/>
                </a:solidFill>
                <a:latin typeface="Sitka Text"/>
                <a:ea typeface="+mn-lt"/>
                <a:cs typeface="+mn-lt"/>
              </a:rPr>
              <a:t>: Scaling ability to accommodate Amazon Robotics' growing workforce</a:t>
            </a:r>
            <a:endParaRPr lang="en-US" sz="1400">
              <a:latin typeface="Sitka Text"/>
              <a:ea typeface="Calibri" panose="020F0502020204030204"/>
              <a:cs typeface="Calibri" panose="020F0502020204030204"/>
            </a:endParaRPr>
          </a:p>
          <a:p>
            <a:pPr>
              <a:buFont typeface="Arial"/>
              <a:buChar char="•"/>
            </a:pPr>
            <a:r>
              <a:rPr lang="en-US" sz="1400" b="1" err="1">
                <a:solidFill>
                  <a:srgbClr val="202124"/>
                </a:solidFill>
                <a:latin typeface="Sitka Text"/>
                <a:ea typeface="+mn-lt"/>
                <a:cs typeface="+mn-lt"/>
              </a:rPr>
              <a:t>Customisability</a:t>
            </a:r>
            <a:r>
              <a:rPr lang="en-US" sz="1400">
                <a:solidFill>
                  <a:srgbClr val="202124"/>
                </a:solidFill>
                <a:latin typeface="Sitka Text"/>
                <a:ea typeface="+mn-lt"/>
                <a:cs typeface="+mn-lt"/>
              </a:rPr>
              <a:t>: Ability to </a:t>
            </a:r>
            <a:r>
              <a:rPr lang="en-US" sz="1400" err="1">
                <a:solidFill>
                  <a:srgbClr val="202124"/>
                </a:solidFill>
                <a:latin typeface="Sitka Text"/>
                <a:ea typeface="+mn-lt"/>
                <a:cs typeface="+mn-lt"/>
              </a:rPr>
              <a:t>customise</a:t>
            </a:r>
            <a:r>
              <a:rPr lang="en-US" sz="1400">
                <a:solidFill>
                  <a:srgbClr val="202124"/>
                </a:solidFill>
                <a:latin typeface="Sitka Text"/>
                <a:ea typeface="+mn-lt"/>
                <a:cs typeface="+mn-lt"/>
              </a:rPr>
              <a:t> technology to meet the specific needs of different roles and departments</a:t>
            </a:r>
            <a:endParaRPr lang="en-US" sz="1400">
              <a:latin typeface="Sitka Text"/>
              <a:ea typeface="Calibri" panose="020F0502020204030204"/>
              <a:cs typeface="Calibri" panose="020F0502020204030204"/>
            </a:endParaRPr>
          </a:p>
          <a:p>
            <a:pPr>
              <a:buFont typeface="Arial"/>
              <a:buChar char="•"/>
            </a:pPr>
            <a:r>
              <a:rPr lang="en-US" sz="1400" b="1">
                <a:solidFill>
                  <a:srgbClr val="202124"/>
                </a:solidFill>
                <a:latin typeface="Sitka Text"/>
                <a:ea typeface="+mn-lt"/>
                <a:cs typeface="+mn-lt"/>
              </a:rPr>
              <a:t>Capital Investment (</a:t>
            </a:r>
            <a:r>
              <a:rPr lang="en-US" sz="1400" b="1" err="1">
                <a:solidFill>
                  <a:srgbClr val="202124"/>
                </a:solidFill>
                <a:latin typeface="Sitka Text"/>
                <a:ea typeface="+mn-lt"/>
                <a:cs typeface="+mn-lt"/>
              </a:rPr>
              <a:t>CapEx</a:t>
            </a:r>
            <a:r>
              <a:rPr lang="en-US" sz="1400" b="1">
                <a:solidFill>
                  <a:srgbClr val="202124"/>
                </a:solidFill>
                <a:latin typeface="Sitka Text"/>
                <a:ea typeface="+mn-lt"/>
                <a:cs typeface="+mn-lt"/>
              </a:rPr>
              <a:t>)</a:t>
            </a:r>
            <a:r>
              <a:rPr lang="en-US" sz="1400">
                <a:solidFill>
                  <a:srgbClr val="202124"/>
                </a:solidFill>
                <a:latin typeface="Sitka Text"/>
                <a:ea typeface="+mn-lt"/>
                <a:cs typeface="+mn-lt"/>
              </a:rPr>
              <a:t>: Initial capital expenditure</a:t>
            </a:r>
            <a:endParaRPr lang="en-US" sz="1400">
              <a:solidFill>
                <a:srgbClr val="202124"/>
              </a:solidFill>
              <a:latin typeface="Sitka Text"/>
              <a:ea typeface="Calibri" panose="020F0502020204030204"/>
              <a:cs typeface="Calibri" panose="020F0502020204030204"/>
            </a:endParaRPr>
          </a:p>
          <a:p>
            <a:pPr>
              <a:buFont typeface="Arial"/>
              <a:buChar char="•"/>
            </a:pPr>
            <a:r>
              <a:rPr lang="en-US" sz="1400" b="1">
                <a:solidFill>
                  <a:srgbClr val="202124"/>
                </a:solidFill>
                <a:latin typeface="Sitka Text"/>
                <a:ea typeface="+mn-lt"/>
                <a:cs typeface="+mn-lt"/>
              </a:rPr>
              <a:t>Operations Expenditure (</a:t>
            </a:r>
            <a:r>
              <a:rPr lang="en-US" sz="1400" b="1" err="1">
                <a:solidFill>
                  <a:srgbClr val="202124"/>
                </a:solidFill>
                <a:latin typeface="Sitka Text"/>
                <a:ea typeface="+mn-lt"/>
                <a:cs typeface="+mn-lt"/>
              </a:rPr>
              <a:t>OpEx</a:t>
            </a:r>
            <a:r>
              <a:rPr lang="en-US" sz="1400" b="1">
                <a:solidFill>
                  <a:srgbClr val="202124"/>
                </a:solidFill>
                <a:latin typeface="Sitka Text"/>
                <a:ea typeface="+mn-lt"/>
                <a:cs typeface="+mn-lt"/>
              </a:rPr>
              <a:t>)</a:t>
            </a:r>
            <a:r>
              <a:rPr lang="en-US" sz="1400">
                <a:solidFill>
                  <a:srgbClr val="202124"/>
                </a:solidFill>
                <a:latin typeface="Sitka Text"/>
                <a:ea typeface="+mn-lt"/>
                <a:cs typeface="+mn-lt"/>
              </a:rPr>
              <a:t>: Ongoing Operations costs</a:t>
            </a:r>
            <a:endParaRPr lang="en-US" sz="1400">
              <a:latin typeface="Sitka Text"/>
              <a:ea typeface="Calibri" panose="020F0502020204030204"/>
              <a:cs typeface="Calibri" panose="020F0502020204030204"/>
            </a:endParaRPr>
          </a:p>
          <a:p>
            <a:pPr>
              <a:buFont typeface="Arial"/>
              <a:buChar char="•"/>
            </a:pPr>
            <a:r>
              <a:rPr lang="en-US" sz="1400" b="1">
                <a:solidFill>
                  <a:srgbClr val="202124"/>
                </a:solidFill>
                <a:latin typeface="Sitka Text"/>
                <a:ea typeface="+mn-lt"/>
                <a:cs typeface="+mn-lt"/>
              </a:rPr>
              <a:t>Ease of use</a:t>
            </a:r>
            <a:r>
              <a:rPr lang="en-US" sz="1400">
                <a:solidFill>
                  <a:srgbClr val="202124"/>
                </a:solidFill>
                <a:latin typeface="Sitka Text"/>
                <a:ea typeface="+mn-lt"/>
                <a:cs typeface="+mn-lt"/>
              </a:rPr>
              <a:t>: Simplicity of use for all</a:t>
            </a:r>
            <a:endParaRPr lang="en-US" sz="1400">
              <a:solidFill>
                <a:srgbClr val="202124"/>
              </a:solidFill>
              <a:latin typeface="Sitka Text"/>
              <a:ea typeface="Calibri" panose="020F0502020204030204"/>
              <a:cs typeface="Calibri" panose="020F0502020204030204"/>
            </a:endParaRPr>
          </a:p>
          <a:p>
            <a:pPr>
              <a:buFont typeface="Arial"/>
              <a:buChar char="•"/>
            </a:pPr>
            <a:r>
              <a:rPr lang="en-US" sz="1400" b="1">
                <a:solidFill>
                  <a:srgbClr val="202124"/>
                </a:solidFill>
                <a:latin typeface="Sitka Text"/>
                <a:ea typeface="+mn-lt"/>
                <a:cs typeface="+mn-lt"/>
              </a:rPr>
              <a:t>Security</a:t>
            </a:r>
            <a:r>
              <a:rPr lang="en-US" sz="1400">
                <a:solidFill>
                  <a:srgbClr val="202124"/>
                </a:solidFill>
                <a:latin typeface="Sitka Text"/>
                <a:ea typeface="+mn-lt"/>
                <a:cs typeface="+mn-lt"/>
              </a:rPr>
              <a:t>: Ability to protect Amazon Robotics' proprietary information</a:t>
            </a:r>
            <a:endParaRPr lang="en-US" sz="1400">
              <a:latin typeface="Sitka Text"/>
              <a:ea typeface="Calibri" panose="020F0502020204030204"/>
              <a:cs typeface="Calibri" panose="020F0502020204030204"/>
            </a:endParaRPr>
          </a:p>
          <a:p>
            <a:pPr>
              <a:buFont typeface="Arial"/>
              <a:buChar char="•"/>
            </a:pPr>
            <a:r>
              <a:rPr lang="en-US" sz="1400" b="1">
                <a:solidFill>
                  <a:srgbClr val="202124"/>
                </a:solidFill>
                <a:latin typeface="Sitka Text"/>
                <a:ea typeface="+mn-lt"/>
                <a:cs typeface="+mn-lt"/>
              </a:rPr>
              <a:t>Access Control Security</a:t>
            </a:r>
            <a:r>
              <a:rPr lang="en-US" sz="1400">
                <a:solidFill>
                  <a:srgbClr val="202124"/>
                </a:solidFill>
                <a:latin typeface="Sitka Text"/>
                <a:ea typeface="+mn-lt"/>
                <a:cs typeface="+mn-lt"/>
              </a:rPr>
              <a:t>: Ability to implement role-based access control</a:t>
            </a:r>
            <a:endParaRPr lang="en-US" sz="1400">
              <a:solidFill>
                <a:srgbClr val="202124"/>
              </a:solidFill>
              <a:latin typeface="Sitka Text"/>
              <a:ea typeface="Calibri" panose="020F0502020204030204"/>
              <a:cs typeface="Calibri" panose="020F0502020204030204"/>
            </a:endParaRPr>
          </a:p>
          <a:p>
            <a:pPr>
              <a:buFont typeface="Arial"/>
              <a:buChar char="•"/>
            </a:pPr>
            <a:r>
              <a:rPr lang="en-US" sz="1400" b="1">
                <a:solidFill>
                  <a:srgbClr val="202124"/>
                </a:solidFill>
                <a:latin typeface="Sitka Text"/>
                <a:ea typeface="+mn-lt"/>
                <a:cs typeface="+mn-lt"/>
              </a:rPr>
              <a:t>Implementation Time</a:t>
            </a:r>
            <a:r>
              <a:rPr lang="en-US" sz="1400">
                <a:solidFill>
                  <a:srgbClr val="202124"/>
                </a:solidFill>
                <a:latin typeface="Sitka Text"/>
                <a:ea typeface="+mn-lt"/>
                <a:cs typeface="+mn-lt"/>
              </a:rPr>
              <a:t>: Expected time for implementing new solution</a:t>
            </a:r>
            <a:endParaRPr lang="en-US" sz="1400">
              <a:solidFill>
                <a:srgbClr val="202124"/>
              </a:solidFill>
              <a:latin typeface="Sitka Text"/>
              <a:ea typeface="Calibri" panose="020F0502020204030204"/>
              <a:cs typeface="Calibri" panose="020F0502020204030204"/>
            </a:endParaRPr>
          </a:p>
          <a:p>
            <a:pPr>
              <a:buFont typeface="Arial"/>
              <a:buChar char="•"/>
            </a:pPr>
            <a:r>
              <a:rPr lang="en-US" sz="1400" b="1">
                <a:solidFill>
                  <a:srgbClr val="202124"/>
                </a:solidFill>
                <a:latin typeface="Sitka Text"/>
                <a:ea typeface="+mn-lt"/>
                <a:cs typeface="+mn-lt"/>
              </a:rPr>
              <a:t>Multimodal Integration</a:t>
            </a:r>
            <a:r>
              <a:rPr lang="en-US" sz="1400">
                <a:solidFill>
                  <a:srgbClr val="202124"/>
                </a:solidFill>
                <a:latin typeface="Sitka Text"/>
                <a:ea typeface="+mn-lt"/>
                <a:cs typeface="+mn-lt"/>
              </a:rPr>
              <a:t>: Ability to assimilate different existing training information sources i.e. text-based, video-based </a:t>
            </a:r>
            <a:r>
              <a:rPr lang="en-US" sz="1400" err="1">
                <a:solidFill>
                  <a:srgbClr val="202124"/>
                </a:solidFill>
                <a:latin typeface="Sitka Text"/>
                <a:ea typeface="+mn-lt"/>
                <a:cs typeface="+mn-lt"/>
              </a:rPr>
              <a:t>etc</a:t>
            </a:r>
            <a:endParaRPr lang="en-US" sz="1400">
              <a:latin typeface="Sitka Text"/>
              <a:ea typeface="Calibri" panose="020F0502020204030204"/>
              <a:cs typeface="Calibri" panose="020F0502020204030204"/>
            </a:endParaRPr>
          </a:p>
          <a:p>
            <a:pPr>
              <a:buFont typeface="Arial"/>
              <a:buChar char="•"/>
            </a:pPr>
            <a:r>
              <a:rPr lang="en-US" sz="1400" b="1">
                <a:solidFill>
                  <a:srgbClr val="202124"/>
                </a:solidFill>
                <a:latin typeface="Sitka Text"/>
                <a:ea typeface="+mn-lt"/>
                <a:cs typeface="+mn-lt"/>
              </a:rPr>
              <a:t>Safety</a:t>
            </a:r>
            <a:r>
              <a:rPr lang="en-US" sz="1400">
                <a:solidFill>
                  <a:srgbClr val="202124"/>
                </a:solidFill>
                <a:latin typeface="Sitka Text"/>
                <a:ea typeface="+mn-lt"/>
                <a:cs typeface="+mn-lt"/>
              </a:rPr>
              <a:t>: Safety hazards associated with technology for employees (if any)</a:t>
            </a:r>
            <a:endParaRPr lang="en-US" sz="1400">
              <a:latin typeface="Sitka Text"/>
              <a:ea typeface="Calibri" panose="020F0502020204030204"/>
              <a:cs typeface="Calibri" panose="020F0502020204030204"/>
            </a:endParaRPr>
          </a:p>
          <a:p>
            <a:pPr>
              <a:buFont typeface="Arial"/>
              <a:buChar char="•"/>
            </a:pPr>
            <a:endParaRPr lang="en-US" sz="1400">
              <a:solidFill>
                <a:srgbClr val="202124"/>
              </a:solidFill>
              <a:latin typeface="Sitka Text"/>
              <a:ea typeface="Calibri"/>
              <a:cs typeface="Calibri"/>
            </a:endParaRPr>
          </a:p>
          <a:p>
            <a:pPr>
              <a:buFont typeface="Arial"/>
              <a:buChar char="•"/>
            </a:pPr>
            <a:endParaRPr lang="en-US" sz="1400">
              <a:solidFill>
                <a:srgbClr val="202124"/>
              </a:solidFill>
              <a:latin typeface="Sitka Text"/>
              <a:ea typeface="Calibri"/>
              <a:cs typeface="Calibri"/>
            </a:endParaRPr>
          </a:p>
          <a:p>
            <a:pPr>
              <a:buFont typeface="Arial"/>
              <a:buChar char="•"/>
            </a:pPr>
            <a:endParaRPr lang="en-US" sz="1400">
              <a:solidFill>
                <a:srgbClr val="202124"/>
              </a:solidFill>
              <a:latin typeface="Sitka Text"/>
              <a:ea typeface="Calibri"/>
              <a:cs typeface="Calibri"/>
            </a:endParaRPr>
          </a:p>
          <a:p>
            <a:pPr>
              <a:buFont typeface="Arial"/>
              <a:buChar char="•"/>
            </a:pPr>
            <a:endParaRPr lang="en-US" sz="1400">
              <a:solidFill>
                <a:srgbClr val="202124"/>
              </a:solidFill>
              <a:latin typeface="Sitka Text"/>
              <a:ea typeface="Calibri"/>
              <a:cs typeface="Calibri"/>
            </a:endParaRPr>
          </a:p>
          <a:p>
            <a:pPr>
              <a:buFont typeface="Arial"/>
              <a:buChar char="•"/>
            </a:pPr>
            <a:endParaRPr lang="en-US" sz="1400">
              <a:solidFill>
                <a:srgbClr val="202124"/>
              </a:solidFill>
              <a:latin typeface="Sitka Text"/>
              <a:ea typeface="Calibri"/>
              <a:cs typeface="Calibri"/>
            </a:endParaRPr>
          </a:p>
          <a:p>
            <a:pPr>
              <a:buFont typeface="Arial"/>
              <a:buChar char="•"/>
            </a:pPr>
            <a:endParaRPr lang="en-US" sz="1400">
              <a:solidFill>
                <a:srgbClr val="202124"/>
              </a:solidFill>
              <a:latin typeface="Sitka Text"/>
              <a:ea typeface="Calibri"/>
              <a:cs typeface="Calibri"/>
            </a:endParaRPr>
          </a:p>
          <a:p>
            <a:endParaRPr lang="en-US" sz="1400">
              <a:solidFill>
                <a:srgbClr val="202124"/>
              </a:solidFill>
              <a:latin typeface="Sitka Text"/>
              <a:ea typeface="Calibri"/>
              <a:cs typeface="Calibri"/>
            </a:endParaRPr>
          </a:p>
          <a:p>
            <a:endParaRPr lang="en-US" sz="1400">
              <a:solidFill>
                <a:srgbClr val="202124"/>
              </a:solidFill>
              <a:latin typeface="Sitka Text"/>
              <a:ea typeface="Calibri"/>
              <a:cs typeface="Calibri"/>
            </a:endParaRPr>
          </a:p>
          <a:p>
            <a:pPr marL="285750" indent="-285750">
              <a:buFont typeface="Calibri"/>
              <a:buChar char="-"/>
            </a:pPr>
            <a:endParaRPr lang="en-US" sz="1400">
              <a:latin typeface="Sitka Text"/>
              <a:ea typeface="Calibri"/>
              <a:cs typeface="Calibri"/>
            </a:endParaRPr>
          </a:p>
        </p:txBody>
      </p:sp>
    </p:spTree>
    <p:extLst>
      <p:ext uri="{BB962C8B-B14F-4D97-AF65-F5344CB8AC3E}">
        <p14:creationId xmlns:p14="http://schemas.microsoft.com/office/powerpoint/2010/main" val="131870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0CE58D-99BD-2B8A-83A5-36A6AD0EE694}"/>
              </a:ext>
            </a:extLst>
          </p:cNvPr>
          <p:cNvSpPr>
            <a:spLocks noGrp="1"/>
          </p:cNvSpPr>
          <p:nvPr>
            <p:ph type="sldNum" sz="quarter" idx="12"/>
          </p:nvPr>
        </p:nvSpPr>
        <p:spPr/>
        <p:txBody>
          <a:bodyPr/>
          <a:lstStyle/>
          <a:p>
            <a:fld id="{330EA680-D336-4FF7-8B7A-9848BB0A1C32}" type="slidenum">
              <a:rPr lang="en-GB" smtClean="0"/>
              <a:t>29</a:t>
            </a:fld>
            <a:endParaRPr lang="en-GB"/>
          </a:p>
        </p:txBody>
      </p:sp>
      <p:grpSp>
        <p:nvGrpSpPr>
          <p:cNvPr id="8" name="Group 7">
            <a:extLst>
              <a:ext uri="{FF2B5EF4-FFF2-40B4-BE49-F238E27FC236}">
                <a16:creationId xmlns:a16="http://schemas.microsoft.com/office/drawing/2014/main" id="{2970A4FE-99AF-984E-F497-A7831795C36E}"/>
              </a:ext>
            </a:extLst>
          </p:cNvPr>
          <p:cNvGrpSpPr/>
          <p:nvPr/>
        </p:nvGrpSpPr>
        <p:grpSpPr>
          <a:xfrm>
            <a:off x="1673679" y="870857"/>
            <a:ext cx="3429696" cy="2401109"/>
            <a:chOff x="1197429" y="1115786"/>
            <a:chExt cx="3429696" cy="2401109"/>
          </a:xfrm>
        </p:grpSpPr>
        <p:pic>
          <p:nvPicPr>
            <p:cNvPr id="3" name="Picture 2" descr="A screenshot of a graph&#10;&#10;Description automatically generated">
              <a:extLst>
                <a:ext uri="{FF2B5EF4-FFF2-40B4-BE49-F238E27FC236}">
                  <a16:creationId xmlns:a16="http://schemas.microsoft.com/office/drawing/2014/main" id="{FD7320AF-FADC-2687-6382-F2591461CB18}"/>
                </a:ext>
              </a:extLst>
            </p:cNvPr>
            <p:cNvPicPr>
              <a:picLocks noChangeAspect="1"/>
            </p:cNvPicPr>
            <p:nvPr/>
          </p:nvPicPr>
          <p:blipFill>
            <a:blip r:embed="rId2"/>
            <a:stretch>
              <a:fillRect/>
            </a:stretch>
          </p:blipFill>
          <p:spPr>
            <a:xfrm>
              <a:off x="1197429" y="1482230"/>
              <a:ext cx="3429696" cy="2034665"/>
            </a:xfrm>
            <a:prstGeom prst="rect">
              <a:avLst/>
            </a:prstGeom>
          </p:spPr>
        </p:pic>
        <p:sp>
          <p:nvSpPr>
            <p:cNvPr id="4" name="TextBox 3">
              <a:extLst>
                <a:ext uri="{FF2B5EF4-FFF2-40B4-BE49-F238E27FC236}">
                  <a16:creationId xmlns:a16="http://schemas.microsoft.com/office/drawing/2014/main" id="{75D55076-04A1-DD07-9E4D-37B81E194451}"/>
                </a:ext>
              </a:extLst>
            </p:cNvPr>
            <p:cNvSpPr txBox="1"/>
            <p:nvPr/>
          </p:nvSpPr>
          <p:spPr>
            <a:xfrm>
              <a:off x="1905000" y="1115786"/>
              <a:ext cx="2022021"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atin typeface="Sitka Text"/>
                  <a:ea typeface="Calibri"/>
                  <a:cs typeface="Calibri"/>
                </a:rPr>
                <a:t>Pay-per-Learner</a:t>
              </a:r>
            </a:p>
          </p:txBody>
        </p:sp>
      </p:grpSp>
      <p:grpSp>
        <p:nvGrpSpPr>
          <p:cNvPr id="9" name="Group 8">
            <a:extLst>
              <a:ext uri="{FF2B5EF4-FFF2-40B4-BE49-F238E27FC236}">
                <a16:creationId xmlns:a16="http://schemas.microsoft.com/office/drawing/2014/main" id="{3B6AEC67-4B7B-34DF-40DA-7E2C81BD0D8D}"/>
              </a:ext>
            </a:extLst>
          </p:cNvPr>
          <p:cNvGrpSpPr/>
          <p:nvPr/>
        </p:nvGrpSpPr>
        <p:grpSpPr>
          <a:xfrm>
            <a:off x="6626679" y="867578"/>
            <a:ext cx="3639912" cy="2405024"/>
            <a:chOff x="6939643" y="1112507"/>
            <a:chExt cx="3639912" cy="2405024"/>
          </a:xfrm>
        </p:grpSpPr>
        <p:pic>
          <p:nvPicPr>
            <p:cNvPr id="5" name="Picture 4" descr="A screenshot of a website&#10;&#10;Description automatically generated">
              <a:extLst>
                <a:ext uri="{FF2B5EF4-FFF2-40B4-BE49-F238E27FC236}">
                  <a16:creationId xmlns:a16="http://schemas.microsoft.com/office/drawing/2014/main" id="{E92DF2A3-C8DB-9FEC-2E89-A8B9A9F51EA2}"/>
                </a:ext>
              </a:extLst>
            </p:cNvPr>
            <p:cNvPicPr>
              <a:picLocks noChangeAspect="1"/>
            </p:cNvPicPr>
            <p:nvPr/>
          </p:nvPicPr>
          <p:blipFill>
            <a:blip r:embed="rId3"/>
            <a:stretch>
              <a:fillRect/>
            </a:stretch>
          </p:blipFill>
          <p:spPr>
            <a:xfrm>
              <a:off x="6939643" y="1483096"/>
              <a:ext cx="3639912" cy="2034435"/>
            </a:xfrm>
            <a:prstGeom prst="rect">
              <a:avLst/>
            </a:prstGeom>
          </p:spPr>
        </p:pic>
        <p:sp>
          <p:nvSpPr>
            <p:cNvPr id="6" name="TextBox 5">
              <a:extLst>
                <a:ext uri="{FF2B5EF4-FFF2-40B4-BE49-F238E27FC236}">
                  <a16:creationId xmlns:a16="http://schemas.microsoft.com/office/drawing/2014/main" id="{A7A4B3F2-1337-2A15-BE1B-AC25AC20DC24}"/>
                </a:ext>
              </a:extLst>
            </p:cNvPr>
            <p:cNvSpPr txBox="1"/>
            <p:nvPr/>
          </p:nvSpPr>
          <p:spPr>
            <a:xfrm>
              <a:off x="7511882" y="1112507"/>
              <a:ext cx="2488629"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rgbClr val="1A1A1A"/>
                  </a:solidFill>
                  <a:latin typeface="Sitka Text"/>
                </a:rPr>
                <a:t>Pay-Per-Active-Users</a:t>
              </a:r>
              <a:endParaRPr lang="en-US">
                <a:latin typeface="Sitka Text"/>
              </a:endParaRPr>
            </a:p>
          </p:txBody>
        </p:sp>
      </p:grpSp>
      <p:pic>
        <p:nvPicPr>
          <p:cNvPr id="7" name="Picture 6" descr="A screenshot of a computer&#10;&#10;Description automatically generated">
            <a:extLst>
              <a:ext uri="{FF2B5EF4-FFF2-40B4-BE49-F238E27FC236}">
                <a16:creationId xmlns:a16="http://schemas.microsoft.com/office/drawing/2014/main" id="{DA66C200-B447-8F26-D21C-965BC622A244}"/>
              </a:ext>
            </a:extLst>
          </p:cNvPr>
          <p:cNvPicPr>
            <a:picLocks noChangeAspect="1"/>
          </p:cNvPicPr>
          <p:nvPr/>
        </p:nvPicPr>
        <p:blipFill>
          <a:blip r:embed="rId4"/>
          <a:stretch>
            <a:fillRect/>
          </a:stretch>
        </p:blipFill>
        <p:spPr>
          <a:xfrm>
            <a:off x="1408738" y="3909332"/>
            <a:ext cx="3952076" cy="2706462"/>
          </a:xfrm>
          <a:prstGeom prst="rect">
            <a:avLst/>
          </a:prstGeom>
        </p:spPr>
      </p:pic>
      <p:sp>
        <p:nvSpPr>
          <p:cNvPr id="10" name="TextBox 9">
            <a:extLst>
              <a:ext uri="{FF2B5EF4-FFF2-40B4-BE49-F238E27FC236}">
                <a16:creationId xmlns:a16="http://schemas.microsoft.com/office/drawing/2014/main" id="{31428CA7-1EE0-278A-3B43-D304C77DBF4D}"/>
              </a:ext>
            </a:extLst>
          </p:cNvPr>
          <p:cNvSpPr txBox="1"/>
          <p:nvPr/>
        </p:nvSpPr>
        <p:spPr>
          <a:xfrm>
            <a:off x="476250" y="251732"/>
            <a:ext cx="49067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itka Text"/>
                <a:ea typeface="Calibri"/>
                <a:cs typeface="Calibri"/>
              </a:rPr>
              <a:t>Appendix: LMS Pricing Models</a:t>
            </a:r>
          </a:p>
        </p:txBody>
      </p:sp>
      <p:sp>
        <p:nvSpPr>
          <p:cNvPr id="11" name="TextBox 10">
            <a:extLst>
              <a:ext uri="{FF2B5EF4-FFF2-40B4-BE49-F238E27FC236}">
                <a16:creationId xmlns:a16="http://schemas.microsoft.com/office/drawing/2014/main" id="{835499D6-BE56-3052-752B-F45D4B9736C9}"/>
              </a:ext>
            </a:extLst>
          </p:cNvPr>
          <p:cNvSpPr txBox="1"/>
          <p:nvPr/>
        </p:nvSpPr>
        <p:spPr>
          <a:xfrm>
            <a:off x="2016579" y="3620440"/>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rgbClr val="1A1A1A"/>
                </a:solidFill>
                <a:latin typeface="Sitka Text"/>
              </a:rPr>
              <a:t>Licensing/Subscription</a:t>
            </a:r>
            <a:endParaRPr lang="en-US">
              <a:latin typeface="Sitka Text"/>
            </a:endParaRPr>
          </a:p>
        </p:txBody>
      </p:sp>
      <p:pic>
        <p:nvPicPr>
          <p:cNvPr id="12" name="Picture 11" descr="A screenshot of a white square with black text&#10;&#10;Description automatically generated">
            <a:extLst>
              <a:ext uri="{FF2B5EF4-FFF2-40B4-BE49-F238E27FC236}">
                <a16:creationId xmlns:a16="http://schemas.microsoft.com/office/drawing/2014/main" id="{1DB9DEAE-DC59-69C9-2B52-7DD007AA4452}"/>
              </a:ext>
            </a:extLst>
          </p:cNvPr>
          <p:cNvPicPr>
            <a:picLocks noChangeAspect="1"/>
          </p:cNvPicPr>
          <p:nvPr/>
        </p:nvPicPr>
        <p:blipFill>
          <a:blip r:embed="rId5"/>
          <a:stretch>
            <a:fillRect/>
          </a:stretch>
        </p:blipFill>
        <p:spPr>
          <a:xfrm>
            <a:off x="6252482" y="4398549"/>
            <a:ext cx="4714875" cy="1734828"/>
          </a:xfrm>
          <a:prstGeom prst="rect">
            <a:avLst/>
          </a:prstGeom>
        </p:spPr>
      </p:pic>
      <p:sp>
        <p:nvSpPr>
          <p:cNvPr id="13" name="TextBox 12">
            <a:extLst>
              <a:ext uri="{FF2B5EF4-FFF2-40B4-BE49-F238E27FC236}">
                <a16:creationId xmlns:a16="http://schemas.microsoft.com/office/drawing/2014/main" id="{B71E041E-B5A7-1B1D-4BA9-331583E342B2}"/>
              </a:ext>
            </a:extLst>
          </p:cNvPr>
          <p:cNvSpPr txBox="1"/>
          <p:nvPr/>
        </p:nvSpPr>
        <p:spPr>
          <a:xfrm>
            <a:off x="7071632" y="3620439"/>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rgbClr val="1A1A1A"/>
                </a:solidFill>
                <a:latin typeface="Sitka Text"/>
              </a:rPr>
              <a:t>Open-Source</a:t>
            </a:r>
            <a:endParaRPr lang="en-US"/>
          </a:p>
        </p:txBody>
      </p:sp>
    </p:spTree>
    <p:extLst>
      <p:ext uri="{BB962C8B-B14F-4D97-AF65-F5344CB8AC3E}">
        <p14:creationId xmlns:p14="http://schemas.microsoft.com/office/powerpoint/2010/main" val="3652657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640C14C-A814-5E23-9BC1-DB0EC95D2C28}"/>
              </a:ext>
            </a:extLst>
          </p:cNvPr>
          <p:cNvSpPr/>
          <p:nvPr/>
        </p:nvSpPr>
        <p:spPr>
          <a:xfrm>
            <a:off x="-1563881" y="-337867"/>
            <a:ext cx="4372860" cy="7508753"/>
          </a:xfrm>
          <a:custGeom>
            <a:avLst/>
            <a:gdLst>
              <a:gd name="connsiteX0" fmla="*/ 2661351 w 4372860"/>
              <a:gd name="connsiteY0" fmla="*/ 1435 h 7508753"/>
              <a:gd name="connsiteX1" fmla="*/ 4282136 w 4372860"/>
              <a:gd name="connsiteY1" fmla="*/ 739952 h 7508753"/>
              <a:gd name="connsiteX2" fmla="*/ 4175271 w 4372860"/>
              <a:gd name="connsiteY2" fmla="*/ 3127041 h 7508753"/>
              <a:gd name="connsiteX3" fmla="*/ 4164583 w 4372860"/>
              <a:gd name="connsiteY3" fmla="*/ 5152012 h 7508753"/>
              <a:gd name="connsiteX4" fmla="*/ 3477088 w 4372860"/>
              <a:gd name="connsiteY4" fmla="*/ 7200814 h 7508753"/>
              <a:gd name="connsiteX5" fmla="*/ 1951028 w 4372860"/>
              <a:gd name="connsiteY5" fmla="*/ 7350182 h 7508753"/>
              <a:gd name="connsiteX6" fmla="*/ 1790700 w 4372860"/>
              <a:gd name="connsiteY6" fmla="*/ 7268067 h 7508753"/>
              <a:gd name="connsiteX7" fmla="*/ 1790700 w 4372860"/>
              <a:gd name="connsiteY7" fmla="*/ 7360673 h 7508753"/>
              <a:gd name="connsiteX8" fmla="*/ 0 w 4372860"/>
              <a:gd name="connsiteY8" fmla="*/ 7360673 h 7508753"/>
              <a:gd name="connsiteX9" fmla="*/ 0 w 4372860"/>
              <a:gd name="connsiteY9" fmla="*/ 185173 h 7508753"/>
              <a:gd name="connsiteX10" fmla="*/ 1659303 w 4372860"/>
              <a:gd name="connsiteY10" fmla="*/ 185173 h 7508753"/>
              <a:gd name="connsiteX11" fmla="*/ 1661275 w 4372860"/>
              <a:gd name="connsiteY11" fmla="*/ 184277 h 7508753"/>
              <a:gd name="connsiteX12" fmla="*/ 2661351 w 4372860"/>
              <a:gd name="connsiteY12" fmla="*/ 1435 h 750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2860" h="7508753">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 name="Graphic 4">
            <a:extLst>
              <a:ext uri="{FF2B5EF4-FFF2-40B4-BE49-F238E27FC236}">
                <a16:creationId xmlns:a16="http://schemas.microsoft.com/office/drawing/2014/main" id="{05478856-4081-A060-E3C7-4AF8F42723DA}"/>
              </a:ext>
            </a:extLst>
          </p:cNvPr>
          <p:cNvSpPr/>
          <p:nvPr/>
        </p:nvSpPr>
        <p:spPr>
          <a:xfrm rot="12382247">
            <a:off x="11217169" y="489619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Graphic 4">
            <a:extLst>
              <a:ext uri="{FF2B5EF4-FFF2-40B4-BE49-F238E27FC236}">
                <a16:creationId xmlns:a16="http://schemas.microsoft.com/office/drawing/2014/main" id="{7CDC5A7C-827B-08EA-4594-4DD08297EC4A}"/>
              </a:ext>
            </a:extLst>
          </p:cNvPr>
          <p:cNvSpPr/>
          <p:nvPr/>
        </p:nvSpPr>
        <p:spPr>
          <a:xfrm rot="3308474" flipH="1">
            <a:off x="11102532" y="5638359"/>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 name="TextBox 1">
            <a:extLst>
              <a:ext uri="{FF2B5EF4-FFF2-40B4-BE49-F238E27FC236}">
                <a16:creationId xmlns:a16="http://schemas.microsoft.com/office/drawing/2014/main" id="{DDA5B74D-63F0-C918-3B37-1FA73E1E55B9}"/>
              </a:ext>
            </a:extLst>
          </p:cNvPr>
          <p:cNvSpPr txBox="1"/>
          <p:nvPr/>
        </p:nvSpPr>
        <p:spPr>
          <a:xfrm>
            <a:off x="189235" y="2960912"/>
            <a:ext cx="2194832" cy="83099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800" b="1">
                <a:solidFill>
                  <a:schemeClr val="bg1"/>
                </a:solidFill>
                <a:latin typeface="Sitka Heading"/>
              </a:rPr>
              <a:t>Agenda</a:t>
            </a:r>
            <a:endParaRPr lang="en-IN" sz="4000" b="1">
              <a:solidFill>
                <a:schemeClr val="bg1"/>
              </a:solidFill>
              <a:latin typeface="Sitka Heading"/>
            </a:endParaRPr>
          </a:p>
        </p:txBody>
      </p:sp>
      <p:grpSp>
        <p:nvGrpSpPr>
          <p:cNvPr id="3" name="Group 2">
            <a:extLst>
              <a:ext uri="{FF2B5EF4-FFF2-40B4-BE49-F238E27FC236}">
                <a16:creationId xmlns:a16="http://schemas.microsoft.com/office/drawing/2014/main" id="{25710FF8-3B2E-122D-20DE-0AF0D71772D5}"/>
              </a:ext>
            </a:extLst>
          </p:cNvPr>
          <p:cNvGrpSpPr/>
          <p:nvPr/>
        </p:nvGrpSpPr>
        <p:grpSpPr>
          <a:xfrm>
            <a:off x="4743759" y="1278931"/>
            <a:ext cx="4112823" cy="4194957"/>
            <a:chOff x="4743759" y="1013888"/>
            <a:chExt cx="4112823" cy="4194957"/>
          </a:xfrm>
        </p:grpSpPr>
        <p:sp>
          <p:nvSpPr>
            <p:cNvPr id="8" name="TextBox 1">
              <a:extLst>
                <a:ext uri="{FF2B5EF4-FFF2-40B4-BE49-F238E27FC236}">
                  <a16:creationId xmlns:a16="http://schemas.microsoft.com/office/drawing/2014/main" id="{040F5D04-E223-9698-0866-4DEE744D7385}"/>
                </a:ext>
              </a:extLst>
            </p:cNvPr>
            <p:cNvSpPr txBox="1"/>
            <p:nvPr/>
          </p:nvSpPr>
          <p:spPr>
            <a:xfrm>
              <a:off x="6497148" y="1013888"/>
              <a:ext cx="2348787" cy="3852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a:latin typeface="Sitka Heading"/>
                  <a:cs typeface="Calibri"/>
                </a:rPr>
                <a:t>Problem Statement</a:t>
              </a:r>
            </a:p>
          </p:txBody>
        </p:sp>
        <p:sp>
          <p:nvSpPr>
            <p:cNvPr id="10" name="TextBox 3">
              <a:extLst>
                <a:ext uri="{FF2B5EF4-FFF2-40B4-BE49-F238E27FC236}">
                  <a16:creationId xmlns:a16="http://schemas.microsoft.com/office/drawing/2014/main" id="{286252AE-F7CF-F9A9-E99C-BA19CA7150F3}"/>
                </a:ext>
              </a:extLst>
            </p:cNvPr>
            <p:cNvSpPr txBox="1"/>
            <p:nvPr/>
          </p:nvSpPr>
          <p:spPr>
            <a:xfrm>
              <a:off x="6507795" y="1636640"/>
              <a:ext cx="2348787" cy="3852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a:latin typeface="Sitka Heading"/>
                </a:rPr>
                <a:t>Situation</a:t>
              </a:r>
              <a:endParaRPr lang="en-US" sz="1600">
                <a:latin typeface="Sitka Heading"/>
              </a:endParaRPr>
            </a:p>
          </p:txBody>
        </p:sp>
        <p:sp>
          <p:nvSpPr>
            <p:cNvPr id="11" name="TextBox 4">
              <a:extLst>
                <a:ext uri="{FF2B5EF4-FFF2-40B4-BE49-F238E27FC236}">
                  <a16:creationId xmlns:a16="http://schemas.microsoft.com/office/drawing/2014/main" id="{AE89932D-414F-07FB-1C4B-1414ED5357A9}"/>
                </a:ext>
              </a:extLst>
            </p:cNvPr>
            <p:cNvSpPr txBox="1"/>
            <p:nvPr/>
          </p:nvSpPr>
          <p:spPr>
            <a:xfrm>
              <a:off x="6497148" y="2915348"/>
              <a:ext cx="2348787" cy="3852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a:latin typeface="Sitka Heading"/>
                </a:rPr>
                <a:t>Technology Overview</a:t>
              </a:r>
            </a:p>
          </p:txBody>
        </p:sp>
        <p:sp>
          <p:nvSpPr>
            <p:cNvPr id="12" name="TextBox 5">
              <a:extLst>
                <a:ext uri="{FF2B5EF4-FFF2-40B4-BE49-F238E27FC236}">
                  <a16:creationId xmlns:a16="http://schemas.microsoft.com/office/drawing/2014/main" id="{2A9D5043-F28C-F50A-2E2A-92324688D3CA}"/>
                </a:ext>
              </a:extLst>
            </p:cNvPr>
            <p:cNvSpPr txBox="1"/>
            <p:nvPr/>
          </p:nvSpPr>
          <p:spPr>
            <a:xfrm>
              <a:off x="6497148" y="3557666"/>
              <a:ext cx="2348787" cy="3852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a:latin typeface="Sitka Heading"/>
                </a:rPr>
                <a:t>Evaluation Matrix</a:t>
              </a:r>
            </a:p>
          </p:txBody>
        </p:sp>
        <p:sp>
          <p:nvSpPr>
            <p:cNvPr id="13" name="TextBox 6">
              <a:extLst>
                <a:ext uri="{FF2B5EF4-FFF2-40B4-BE49-F238E27FC236}">
                  <a16:creationId xmlns:a16="http://schemas.microsoft.com/office/drawing/2014/main" id="{926527ED-BE70-B204-1AF9-6ACD0D773960}"/>
                </a:ext>
              </a:extLst>
            </p:cNvPr>
            <p:cNvSpPr txBox="1"/>
            <p:nvPr/>
          </p:nvSpPr>
          <p:spPr>
            <a:xfrm>
              <a:off x="6497148" y="4188345"/>
              <a:ext cx="2348787" cy="3852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a:latin typeface="Sitka Heading"/>
                </a:rPr>
                <a:t>Recommendation</a:t>
              </a:r>
            </a:p>
          </p:txBody>
        </p:sp>
        <p:cxnSp>
          <p:nvCxnSpPr>
            <p:cNvPr id="27" name="Straight Connector 26">
              <a:extLst>
                <a:ext uri="{FF2B5EF4-FFF2-40B4-BE49-F238E27FC236}">
                  <a16:creationId xmlns:a16="http://schemas.microsoft.com/office/drawing/2014/main" id="{9EC995BF-9CB7-5A17-92F3-35613090DDE1}"/>
                </a:ext>
              </a:extLst>
            </p:cNvPr>
            <p:cNvCxnSpPr>
              <a:cxnSpLocks/>
              <a:endCxn id="34" idx="4"/>
            </p:cNvCxnSpPr>
            <p:nvPr/>
          </p:nvCxnSpPr>
          <p:spPr>
            <a:xfrm>
              <a:off x="5897247" y="1204419"/>
              <a:ext cx="1" cy="3913742"/>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2CE1DFC-2312-FD1E-14C6-AA6019CEB83E}"/>
                </a:ext>
              </a:extLst>
            </p:cNvPr>
            <p:cNvSpPr/>
            <p:nvPr/>
          </p:nvSpPr>
          <p:spPr>
            <a:xfrm>
              <a:off x="5819266" y="1150406"/>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600"/>
            </a:p>
          </p:txBody>
        </p:sp>
        <p:sp>
          <p:nvSpPr>
            <p:cNvPr id="29" name="Oval 28">
              <a:extLst>
                <a:ext uri="{FF2B5EF4-FFF2-40B4-BE49-F238E27FC236}">
                  <a16:creationId xmlns:a16="http://schemas.microsoft.com/office/drawing/2014/main" id="{CF334BA1-19DC-64E0-D9A3-03AA63A693A7}"/>
                </a:ext>
              </a:extLst>
            </p:cNvPr>
            <p:cNvSpPr/>
            <p:nvPr/>
          </p:nvSpPr>
          <p:spPr>
            <a:xfrm>
              <a:off x="5819266" y="177697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600"/>
            </a:p>
          </p:txBody>
        </p:sp>
        <p:sp>
          <p:nvSpPr>
            <p:cNvPr id="30" name="Oval 29">
              <a:extLst>
                <a:ext uri="{FF2B5EF4-FFF2-40B4-BE49-F238E27FC236}">
                  <a16:creationId xmlns:a16="http://schemas.microsoft.com/office/drawing/2014/main" id="{13AF6483-A7BA-5CFD-DDCB-5F2FD73D0780}"/>
                </a:ext>
              </a:extLst>
            </p:cNvPr>
            <p:cNvSpPr/>
            <p:nvPr/>
          </p:nvSpPr>
          <p:spPr>
            <a:xfrm>
              <a:off x="5819266" y="240354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600"/>
            </a:p>
          </p:txBody>
        </p:sp>
        <p:sp>
          <p:nvSpPr>
            <p:cNvPr id="31" name="Oval 30">
              <a:extLst>
                <a:ext uri="{FF2B5EF4-FFF2-40B4-BE49-F238E27FC236}">
                  <a16:creationId xmlns:a16="http://schemas.microsoft.com/office/drawing/2014/main" id="{94362C6C-C90B-C8F7-40B1-42D4892FDB9C}"/>
                </a:ext>
              </a:extLst>
            </p:cNvPr>
            <p:cNvSpPr/>
            <p:nvPr/>
          </p:nvSpPr>
          <p:spPr>
            <a:xfrm>
              <a:off x="5819266" y="3058679"/>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600"/>
            </a:p>
          </p:txBody>
        </p:sp>
        <p:sp>
          <p:nvSpPr>
            <p:cNvPr id="32" name="Oval 31">
              <a:extLst>
                <a:ext uri="{FF2B5EF4-FFF2-40B4-BE49-F238E27FC236}">
                  <a16:creationId xmlns:a16="http://schemas.microsoft.com/office/drawing/2014/main" id="{AA85C6C1-D28F-6325-4DD0-ECC6C58D54CC}"/>
                </a:ext>
              </a:extLst>
            </p:cNvPr>
            <p:cNvSpPr/>
            <p:nvPr/>
          </p:nvSpPr>
          <p:spPr>
            <a:xfrm>
              <a:off x="5819266" y="369239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600"/>
            </a:p>
          </p:txBody>
        </p:sp>
        <p:sp>
          <p:nvSpPr>
            <p:cNvPr id="33" name="Oval 32">
              <a:extLst>
                <a:ext uri="{FF2B5EF4-FFF2-40B4-BE49-F238E27FC236}">
                  <a16:creationId xmlns:a16="http://schemas.microsoft.com/office/drawing/2014/main" id="{FAD7AFA1-A66C-C8D6-26DC-AA4353AC157E}"/>
                </a:ext>
              </a:extLst>
            </p:cNvPr>
            <p:cNvSpPr/>
            <p:nvPr/>
          </p:nvSpPr>
          <p:spPr>
            <a:xfrm>
              <a:off x="5819266" y="4326106"/>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600"/>
            </a:p>
          </p:txBody>
        </p:sp>
        <p:sp>
          <p:nvSpPr>
            <p:cNvPr id="34" name="Oval 33">
              <a:extLst>
                <a:ext uri="{FF2B5EF4-FFF2-40B4-BE49-F238E27FC236}">
                  <a16:creationId xmlns:a16="http://schemas.microsoft.com/office/drawing/2014/main" id="{E8ABE205-3CEA-F640-FB9E-DE541CBAF5A9}"/>
                </a:ext>
              </a:extLst>
            </p:cNvPr>
            <p:cNvSpPr/>
            <p:nvPr/>
          </p:nvSpPr>
          <p:spPr>
            <a:xfrm>
              <a:off x="5819266" y="496219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600"/>
            </a:p>
          </p:txBody>
        </p:sp>
        <p:sp>
          <p:nvSpPr>
            <p:cNvPr id="15" name="TextBox 18">
              <a:extLst>
                <a:ext uri="{FF2B5EF4-FFF2-40B4-BE49-F238E27FC236}">
                  <a16:creationId xmlns:a16="http://schemas.microsoft.com/office/drawing/2014/main" id="{E47CF8DA-F2A0-9CCD-0820-9651CA4C9B9E}"/>
                </a:ext>
              </a:extLst>
            </p:cNvPr>
            <p:cNvSpPr txBox="1"/>
            <p:nvPr/>
          </p:nvSpPr>
          <p:spPr>
            <a:xfrm>
              <a:off x="6497148" y="4823611"/>
              <a:ext cx="2348787" cy="3852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a:latin typeface="Sitka Heading"/>
                </a:rPr>
                <a:t>Next Steps</a:t>
              </a:r>
            </a:p>
          </p:txBody>
        </p:sp>
        <p:sp>
          <p:nvSpPr>
            <p:cNvPr id="18" name="TextBox 21">
              <a:extLst>
                <a:ext uri="{FF2B5EF4-FFF2-40B4-BE49-F238E27FC236}">
                  <a16:creationId xmlns:a16="http://schemas.microsoft.com/office/drawing/2014/main" id="{147D7C7A-9B1D-CEE5-BCFE-11AF25B39678}"/>
                </a:ext>
              </a:extLst>
            </p:cNvPr>
            <p:cNvSpPr txBox="1"/>
            <p:nvPr/>
          </p:nvSpPr>
          <p:spPr>
            <a:xfrm>
              <a:off x="4743759" y="1013888"/>
              <a:ext cx="739352" cy="3852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b="1"/>
                <a:t>01</a:t>
              </a:r>
            </a:p>
          </p:txBody>
        </p:sp>
        <p:sp>
          <p:nvSpPr>
            <p:cNvPr id="19" name="TextBox 22">
              <a:extLst>
                <a:ext uri="{FF2B5EF4-FFF2-40B4-BE49-F238E27FC236}">
                  <a16:creationId xmlns:a16="http://schemas.microsoft.com/office/drawing/2014/main" id="{AE4EFEC5-29D0-9C4D-EA03-3AD8DE759107}"/>
                </a:ext>
              </a:extLst>
            </p:cNvPr>
            <p:cNvSpPr txBox="1"/>
            <p:nvPr/>
          </p:nvSpPr>
          <p:spPr>
            <a:xfrm>
              <a:off x="4743759" y="1638726"/>
              <a:ext cx="739352" cy="3852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b="1"/>
                <a:t>02</a:t>
              </a:r>
            </a:p>
          </p:txBody>
        </p:sp>
        <p:sp>
          <p:nvSpPr>
            <p:cNvPr id="20" name="TextBox 23">
              <a:extLst>
                <a:ext uri="{FF2B5EF4-FFF2-40B4-BE49-F238E27FC236}">
                  <a16:creationId xmlns:a16="http://schemas.microsoft.com/office/drawing/2014/main" id="{F6389F37-DEEA-D94B-4A7C-4337BCAA56AD}"/>
                </a:ext>
              </a:extLst>
            </p:cNvPr>
            <p:cNvSpPr txBox="1"/>
            <p:nvPr/>
          </p:nvSpPr>
          <p:spPr>
            <a:xfrm>
              <a:off x="4743759" y="2261945"/>
              <a:ext cx="739352" cy="3852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b="1"/>
                <a:t>03</a:t>
              </a:r>
            </a:p>
          </p:txBody>
        </p:sp>
        <p:sp>
          <p:nvSpPr>
            <p:cNvPr id="21" name="TextBox 24">
              <a:extLst>
                <a:ext uri="{FF2B5EF4-FFF2-40B4-BE49-F238E27FC236}">
                  <a16:creationId xmlns:a16="http://schemas.microsoft.com/office/drawing/2014/main" id="{1EA8FF01-FE62-84E2-6FA9-673018E68B06}"/>
                </a:ext>
              </a:extLst>
            </p:cNvPr>
            <p:cNvSpPr txBox="1"/>
            <p:nvPr/>
          </p:nvSpPr>
          <p:spPr>
            <a:xfrm>
              <a:off x="4743759" y="2915348"/>
              <a:ext cx="739352" cy="3852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b="1"/>
                <a:t>04</a:t>
              </a:r>
            </a:p>
          </p:txBody>
        </p:sp>
        <p:sp>
          <p:nvSpPr>
            <p:cNvPr id="22" name="TextBox 25">
              <a:extLst>
                <a:ext uri="{FF2B5EF4-FFF2-40B4-BE49-F238E27FC236}">
                  <a16:creationId xmlns:a16="http://schemas.microsoft.com/office/drawing/2014/main" id="{F5A3D531-ACD4-EDC4-2AC4-D86C7AB7DE52}"/>
                </a:ext>
              </a:extLst>
            </p:cNvPr>
            <p:cNvSpPr txBox="1"/>
            <p:nvPr/>
          </p:nvSpPr>
          <p:spPr>
            <a:xfrm>
              <a:off x="4743759" y="3557666"/>
              <a:ext cx="739352" cy="3852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b="1"/>
                <a:t>05</a:t>
              </a:r>
            </a:p>
          </p:txBody>
        </p:sp>
        <p:sp>
          <p:nvSpPr>
            <p:cNvPr id="23" name="TextBox 26">
              <a:extLst>
                <a:ext uri="{FF2B5EF4-FFF2-40B4-BE49-F238E27FC236}">
                  <a16:creationId xmlns:a16="http://schemas.microsoft.com/office/drawing/2014/main" id="{4B03FC81-14ED-20D8-F58D-26D00B64EB4F}"/>
                </a:ext>
              </a:extLst>
            </p:cNvPr>
            <p:cNvSpPr txBox="1"/>
            <p:nvPr/>
          </p:nvSpPr>
          <p:spPr>
            <a:xfrm>
              <a:off x="4743759" y="4188345"/>
              <a:ext cx="739352" cy="3852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b="1"/>
                <a:t>06</a:t>
              </a:r>
            </a:p>
          </p:txBody>
        </p:sp>
        <p:sp>
          <p:nvSpPr>
            <p:cNvPr id="24" name="TextBox 27">
              <a:extLst>
                <a:ext uri="{FF2B5EF4-FFF2-40B4-BE49-F238E27FC236}">
                  <a16:creationId xmlns:a16="http://schemas.microsoft.com/office/drawing/2014/main" id="{60CBA509-A51C-ED5A-4674-C2B1A30A4806}"/>
                </a:ext>
              </a:extLst>
            </p:cNvPr>
            <p:cNvSpPr txBox="1"/>
            <p:nvPr/>
          </p:nvSpPr>
          <p:spPr>
            <a:xfrm>
              <a:off x="4743759" y="4823611"/>
              <a:ext cx="739352" cy="3852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b="1"/>
                <a:t>07</a:t>
              </a:r>
            </a:p>
          </p:txBody>
        </p:sp>
        <p:sp>
          <p:nvSpPr>
            <p:cNvPr id="40" name="TextBox 4">
              <a:extLst>
                <a:ext uri="{FF2B5EF4-FFF2-40B4-BE49-F238E27FC236}">
                  <a16:creationId xmlns:a16="http://schemas.microsoft.com/office/drawing/2014/main" id="{092BD19E-AB1C-5674-1D53-0137CACE5D82}"/>
                </a:ext>
              </a:extLst>
            </p:cNvPr>
            <p:cNvSpPr txBox="1"/>
            <p:nvPr/>
          </p:nvSpPr>
          <p:spPr>
            <a:xfrm>
              <a:off x="6497147" y="2261893"/>
              <a:ext cx="2348787" cy="3852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IN" sz="1600">
                  <a:latin typeface="Sitka Heading"/>
                </a:rPr>
                <a:t>Evaluation Criteria</a:t>
              </a:r>
            </a:p>
          </p:txBody>
        </p:sp>
      </p:grpSp>
      <p:sp>
        <p:nvSpPr>
          <p:cNvPr id="64" name="Slide Number Placeholder 63">
            <a:extLst>
              <a:ext uri="{FF2B5EF4-FFF2-40B4-BE49-F238E27FC236}">
                <a16:creationId xmlns:a16="http://schemas.microsoft.com/office/drawing/2014/main" id="{D187325B-2344-B7BD-89FF-10770E3D12A0}"/>
              </a:ext>
            </a:extLst>
          </p:cNvPr>
          <p:cNvSpPr>
            <a:spLocks noGrp="1"/>
          </p:cNvSpPr>
          <p:nvPr>
            <p:ph type="sldNum" sz="quarter" idx="12"/>
          </p:nvPr>
        </p:nvSpPr>
        <p:spPr/>
        <p:txBody>
          <a:bodyPr/>
          <a:lstStyle/>
          <a:p>
            <a:fld id="{330EA680-D336-4FF7-8B7A-9848BB0A1C32}" type="slidenum">
              <a:rPr lang="en-GB" smtClean="0"/>
              <a:t>3</a:t>
            </a:fld>
            <a:endParaRPr lang="en-US"/>
          </a:p>
        </p:txBody>
      </p:sp>
    </p:spTree>
    <p:extLst>
      <p:ext uri="{BB962C8B-B14F-4D97-AF65-F5344CB8AC3E}">
        <p14:creationId xmlns:p14="http://schemas.microsoft.com/office/powerpoint/2010/main" val="346238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8D8E-020B-370D-6ED5-2D32DC691665}"/>
              </a:ext>
            </a:extLst>
          </p:cNvPr>
          <p:cNvSpPr>
            <a:spLocks noGrp="1"/>
          </p:cNvSpPr>
          <p:nvPr>
            <p:ph type="title"/>
          </p:nvPr>
        </p:nvSpPr>
        <p:spPr/>
        <p:txBody>
          <a:bodyPr/>
          <a:lstStyle/>
          <a:p>
            <a:r>
              <a:rPr lang="en-US">
                <a:cs typeface="Calibri Light"/>
              </a:rPr>
              <a:t>Appendix: VR Types</a:t>
            </a:r>
            <a:endParaRPr lang="en-US"/>
          </a:p>
        </p:txBody>
      </p:sp>
      <p:sp>
        <p:nvSpPr>
          <p:cNvPr id="5" name="Slide Number Placeholder 4">
            <a:extLst>
              <a:ext uri="{FF2B5EF4-FFF2-40B4-BE49-F238E27FC236}">
                <a16:creationId xmlns:a16="http://schemas.microsoft.com/office/drawing/2014/main" id="{06FB9BED-0AFD-5230-AD87-9ABD0523D090}"/>
              </a:ext>
            </a:extLst>
          </p:cNvPr>
          <p:cNvSpPr>
            <a:spLocks noGrp="1"/>
          </p:cNvSpPr>
          <p:nvPr>
            <p:ph type="sldNum" sz="quarter" idx="12"/>
          </p:nvPr>
        </p:nvSpPr>
        <p:spPr/>
        <p:txBody>
          <a:bodyPr/>
          <a:lstStyle/>
          <a:p>
            <a:fld id="{330EA680-D336-4FF7-8B7A-9848BB0A1C32}" type="slidenum">
              <a:rPr lang="en-GB" smtClean="0"/>
              <a:t>30</a:t>
            </a:fld>
            <a:endParaRPr lang="en-US"/>
          </a:p>
        </p:txBody>
      </p:sp>
      <p:pic>
        <p:nvPicPr>
          <p:cNvPr id="10" name="Content Placeholder 9" descr="A diagram of a virtual reality&#10;&#10;Description automatically generated">
            <a:extLst>
              <a:ext uri="{FF2B5EF4-FFF2-40B4-BE49-F238E27FC236}">
                <a16:creationId xmlns:a16="http://schemas.microsoft.com/office/drawing/2014/main" id="{96A7481B-3F6F-D292-3B3F-C38F94504C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2848" y="1732699"/>
            <a:ext cx="6706304" cy="3392601"/>
          </a:xfrm>
        </p:spPr>
      </p:pic>
      <p:sp>
        <p:nvSpPr>
          <p:cNvPr id="8" name="AutoShape 4" descr="Classification of virtual reality (VR) based on type of technology used to achieve virtual worlds and interact with them adopted from Muhanna (2015)">
            <a:extLst>
              <a:ext uri="{FF2B5EF4-FFF2-40B4-BE49-F238E27FC236}">
                <a16:creationId xmlns:a16="http://schemas.microsoft.com/office/drawing/2014/main" id="{8D71E381-D4D3-93BF-111D-D3B40B41D9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8567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8D8E-020B-370D-6ED5-2D32DC691665}"/>
              </a:ext>
            </a:extLst>
          </p:cNvPr>
          <p:cNvSpPr>
            <a:spLocks noGrp="1"/>
          </p:cNvSpPr>
          <p:nvPr>
            <p:ph type="title"/>
          </p:nvPr>
        </p:nvSpPr>
        <p:spPr/>
        <p:txBody>
          <a:bodyPr/>
          <a:lstStyle/>
          <a:p>
            <a:r>
              <a:rPr lang="en-US">
                <a:cs typeface="Calibri Light"/>
              </a:rPr>
              <a:t>Appendix: VR </a:t>
            </a:r>
            <a:r>
              <a:rPr lang="en-US" err="1">
                <a:cs typeface="Calibri Light"/>
              </a:rPr>
              <a:t>Marketshare</a:t>
            </a:r>
            <a:r>
              <a:rPr lang="en-US">
                <a:cs typeface="Calibri Light"/>
              </a:rPr>
              <a:t> split</a:t>
            </a:r>
            <a:endParaRPr lang="en-US"/>
          </a:p>
        </p:txBody>
      </p:sp>
      <p:sp>
        <p:nvSpPr>
          <p:cNvPr id="5" name="Slide Number Placeholder 4">
            <a:extLst>
              <a:ext uri="{FF2B5EF4-FFF2-40B4-BE49-F238E27FC236}">
                <a16:creationId xmlns:a16="http://schemas.microsoft.com/office/drawing/2014/main" id="{06FB9BED-0AFD-5230-AD87-9ABD0523D090}"/>
              </a:ext>
            </a:extLst>
          </p:cNvPr>
          <p:cNvSpPr>
            <a:spLocks noGrp="1"/>
          </p:cNvSpPr>
          <p:nvPr>
            <p:ph type="sldNum" sz="quarter" idx="12"/>
          </p:nvPr>
        </p:nvSpPr>
        <p:spPr/>
        <p:txBody>
          <a:bodyPr/>
          <a:lstStyle/>
          <a:p>
            <a:fld id="{330EA680-D336-4FF7-8B7A-9848BB0A1C32}" type="slidenum">
              <a:rPr lang="en-GB" smtClean="0"/>
              <a:t>31</a:t>
            </a:fld>
            <a:endParaRPr lang="en-US"/>
          </a:p>
        </p:txBody>
      </p:sp>
      <p:pic>
        <p:nvPicPr>
          <p:cNvPr id="3" name="Picture 2">
            <a:extLst>
              <a:ext uri="{FF2B5EF4-FFF2-40B4-BE49-F238E27FC236}">
                <a16:creationId xmlns:a16="http://schemas.microsoft.com/office/drawing/2014/main" id="{C53A709E-08F9-7177-D1B2-61BE65E73DB2}"/>
              </a:ext>
            </a:extLst>
          </p:cNvPr>
          <p:cNvPicPr>
            <a:picLocks noChangeAspect="1"/>
          </p:cNvPicPr>
          <p:nvPr/>
        </p:nvPicPr>
        <p:blipFill>
          <a:blip r:embed="rId3"/>
          <a:stretch>
            <a:fillRect/>
          </a:stretch>
        </p:blipFill>
        <p:spPr>
          <a:xfrm>
            <a:off x="3913414" y="1873413"/>
            <a:ext cx="7326086" cy="3837473"/>
          </a:xfrm>
          <a:prstGeom prst="rect">
            <a:avLst/>
          </a:prstGeom>
        </p:spPr>
      </p:pic>
      <p:sp>
        <p:nvSpPr>
          <p:cNvPr id="9" name="TextBox 8">
            <a:extLst>
              <a:ext uri="{FF2B5EF4-FFF2-40B4-BE49-F238E27FC236}">
                <a16:creationId xmlns:a16="http://schemas.microsoft.com/office/drawing/2014/main" id="{44AB8EFB-B987-36BE-BE04-DBD64BA359EA}"/>
              </a:ext>
            </a:extLst>
          </p:cNvPr>
          <p:cNvSpPr txBox="1"/>
          <p:nvPr/>
        </p:nvSpPr>
        <p:spPr>
          <a:xfrm>
            <a:off x="464458" y="2274838"/>
            <a:ext cx="3135086" cy="2308324"/>
          </a:xfrm>
          <a:prstGeom prst="rect">
            <a:avLst/>
          </a:prstGeom>
          <a:noFill/>
        </p:spPr>
        <p:txBody>
          <a:bodyPr wrap="square">
            <a:spAutoFit/>
          </a:bodyPr>
          <a:lstStyle/>
          <a:p>
            <a:pPr marL="285750" indent="-285750">
              <a:buFont typeface="Wingdings" pitchFamily="2" charset="2"/>
              <a:buChar char="q"/>
            </a:pPr>
            <a:r>
              <a:rPr lang="en-IN" b="0" i="0" u="none" strike="noStrike">
                <a:solidFill>
                  <a:srgbClr val="363636"/>
                </a:solidFill>
                <a:effectLst/>
                <a:latin typeface="itcfranklingothicstd-book"/>
              </a:rPr>
              <a:t>The global </a:t>
            </a:r>
            <a:r>
              <a:rPr lang="en-IN" b="1" i="0" u="none" strike="noStrike">
                <a:solidFill>
                  <a:srgbClr val="363636"/>
                </a:solidFill>
                <a:effectLst/>
                <a:latin typeface="itcfranklingothicstd-book"/>
              </a:rPr>
              <a:t>virtual reality (VR) market size</a:t>
            </a:r>
            <a:r>
              <a:rPr lang="en-IN" b="0" i="0" u="none" strike="noStrike">
                <a:solidFill>
                  <a:srgbClr val="363636"/>
                </a:solidFill>
                <a:effectLst/>
                <a:latin typeface="itcfranklingothicstd-book"/>
              </a:rPr>
              <a:t> was estimated at </a:t>
            </a:r>
            <a:r>
              <a:rPr lang="en-IN" b="1" i="0" u="none" strike="noStrike">
                <a:solidFill>
                  <a:srgbClr val="363636"/>
                </a:solidFill>
                <a:effectLst/>
                <a:latin typeface="itcfranklingothicstd-book"/>
              </a:rPr>
              <a:t>USD 59.96 billion in 2022</a:t>
            </a:r>
            <a:endParaRPr lang="en-IN">
              <a:solidFill>
                <a:srgbClr val="363636"/>
              </a:solidFill>
              <a:latin typeface="itcfranklingothicstd-book"/>
            </a:endParaRPr>
          </a:p>
          <a:p>
            <a:pPr marL="285750" indent="-285750">
              <a:buFont typeface="Wingdings" pitchFamily="2" charset="2"/>
              <a:buChar char="q"/>
            </a:pPr>
            <a:r>
              <a:rPr lang="en-IN" b="0" i="0" u="none" strike="noStrike">
                <a:solidFill>
                  <a:srgbClr val="363636"/>
                </a:solidFill>
                <a:effectLst/>
                <a:latin typeface="itcfranklingothicstd-book"/>
              </a:rPr>
              <a:t>It is expected to grow at a compound annual growth rate (CAGR) of 27.5% from 2023 to 2030. </a:t>
            </a:r>
            <a:endParaRPr lang="en-US"/>
          </a:p>
        </p:txBody>
      </p:sp>
    </p:spTree>
    <p:extLst>
      <p:ext uri="{BB962C8B-B14F-4D97-AF65-F5344CB8AC3E}">
        <p14:creationId xmlns:p14="http://schemas.microsoft.com/office/powerpoint/2010/main" val="802801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8D8E-020B-370D-6ED5-2D32DC691665}"/>
              </a:ext>
            </a:extLst>
          </p:cNvPr>
          <p:cNvSpPr>
            <a:spLocks noGrp="1"/>
          </p:cNvSpPr>
          <p:nvPr>
            <p:ph type="title"/>
          </p:nvPr>
        </p:nvSpPr>
        <p:spPr/>
        <p:txBody>
          <a:bodyPr/>
          <a:lstStyle/>
          <a:p>
            <a:r>
              <a:rPr lang="en-US">
                <a:cs typeface="Calibri Light"/>
              </a:rPr>
              <a:t>Appendix: XR Providers, Use Cases</a:t>
            </a:r>
            <a:endParaRPr lang="en-US"/>
          </a:p>
        </p:txBody>
      </p:sp>
      <p:sp>
        <p:nvSpPr>
          <p:cNvPr id="5" name="Slide Number Placeholder 4">
            <a:extLst>
              <a:ext uri="{FF2B5EF4-FFF2-40B4-BE49-F238E27FC236}">
                <a16:creationId xmlns:a16="http://schemas.microsoft.com/office/drawing/2014/main" id="{06FB9BED-0AFD-5230-AD87-9ABD0523D090}"/>
              </a:ext>
            </a:extLst>
          </p:cNvPr>
          <p:cNvSpPr>
            <a:spLocks noGrp="1"/>
          </p:cNvSpPr>
          <p:nvPr>
            <p:ph type="sldNum" sz="quarter" idx="12"/>
          </p:nvPr>
        </p:nvSpPr>
        <p:spPr/>
        <p:txBody>
          <a:bodyPr/>
          <a:lstStyle/>
          <a:p>
            <a:fld id="{330EA680-D336-4FF7-8B7A-9848BB0A1C32}" type="slidenum">
              <a:rPr lang="en-GB" smtClean="0"/>
              <a:t>32</a:t>
            </a:fld>
            <a:endParaRPr lang="en-US"/>
          </a:p>
        </p:txBody>
      </p:sp>
      <p:pic>
        <p:nvPicPr>
          <p:cNvPr id="4" name="Picture 3">
            <a:extLst>
              <a:ext uri="{FF2B5EF4-FFF2-40B4-BE49-F238E27FC236}">
                <a16:creationId xmlns:a16="http://schemas.microsoft.com/office/drawing/2014/main" id="{89DA452D-0DAE-2AB6-A704-C62BC015E30E}"/>
              </a:ext>
            </a:extLst>
          </p:cNvPr>
          <p:cNvPicPr>
            <a:picLocks noChangeAspect="1"/>
          </p:cNvPicPr>
          <p:nvPr/>
        </p:nvPicPr>
        <p:blipFill rotWithShape="1">
          <a:blip r:embed="rId3"/>
          <a:srcRect t="2604"/>
          <a:stretch/>
        </p:blipFill>
        <p:spPr>
          <a:xfrm>
            <a:off x="2714172" y="1471126"/>
            <a:ext cx="5920014" cy="5241733"/>
          </a:xfrm>
          <a:prstGeom prst="rect">
            <a:avLst/>
          </a:prstGeom>
        </p:spPr>
      </p:pic>
    </p:spTree>
    <p:extLst>
      <p:ext uri="{BB962C8B-B14F-4D97-AF65-F5344CB8AC3E}">
        <p14:creationId xmlns:p14="http://schemas.microsoft.com/office/powerpoint/2010/main" val="3368149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8D8E-020B-370D-6ED5-2D32DC691665}"/>
              </a:ext>
            </a:extLst>
          </p:cNvPr>
          <p:cNvSpPr>
            <a:spLocks noGrp="1"/>
          </p:cNvSpPr>
          <p:nvPr>
            <p:ph type="title"/>
          </p:nvPr>
        </p:nvSpPr>
        <p:spPr/>
        <p:txBody>
          <a:bodyPr/>
          <a:lstStyle/>
          <a:p>
            <a:r>
              <a:rPr lang="en-US">
                <a:cs typeface="Calibri Light"/>
              </a:rPr>
              <a:t>Appendix: Employees trained using XR completed training faster</a:t>
            </a:r>
            <a:endParaRPr lang="en-US"/>
          </a:p>
        </p:txBody>
      </p:sp>
      <p:pic>
        <p:nvPicPr>
          <p:cNvPr id="4" name="Content Placeholder 3" descr="A person pointing at a chart&#10;&#10;Description automatically generated">
            <a:extLst>
              <a:ext uri="{FF2B5EF4-FFF2-40B4-BE49-F238E27FC236}">
                <a16:creationId xmlns:a16="http://schemas.microsoft.com/office/drawing/2014/main" id="{24055ABF-7DCF-69B1-FDF6-3718E2832831}"/>
              </a:ext>
            </a:extLst>
          </p:cNvPr>
          <p:cNvPicPr>
            <a:picLocks noGrp="1" noChangeAspect="1"/>
          </p:cNvPicPr>
          <p:nvPr>
            <p:ph idx="1"/>
          </p:nvPr>
        </p:nvPicPr>
        <p:blipFill>
          <a:blip r:embed="rId2"/>
          <a:stretch>
            <a:fillRect/>
          </a:stretch>
        </p:blipFill>
        <p:spPr>
          <a:xfrm>
            <a:off x="838200" y="2216150"/>
            <a:ext cx="4892871" cy="4114800"/>
          </a:xfrm>
        </p:spPr>
      </p:pic>
      <p:sp>
        <p:nvSpPr>
          <p:cNvPr id="5" name="Slide Number Placeholder 4">
            <a:extLst>
              <a:ext uri="{FF2B5EF4-FFF2-40B4-BE49-F238E27FC236}">
                <a16:creationId xmlns:a16="http://schemas.microsoft.com/office/drawing/2014/main" id="{06FB9BED-0AFD-5230-AD87-9ABD0523D090}"/>
              </a:ext>
            </a:extLst>
          </p:cNvPr>
          <p:cNvSpPr>
            <a:spLocks noGrp="1"/>
          </p:cNvSpPr>
          <p:nvPr>
            <p:ph type="sldNum" sz="quarter" idx="12"/>
          </p:nvPr>
        </p:nvSpPr>
        <p:spPr/>
        <p:txBody>
          <a:bodyPr/>
          <a:lstStyle/>
          <a:p>
            <a:fld id="{330EA680-D336-4FF7-8B7A-9848BB0A1C32}" type="slidenum">
              <a:rPr lang="en-GB" smtClean="0"/>
              <a:t>33</a:t>
            </a:fld>
            <a:endParaRPr lang="en-US"/>
          </a:p>
        </p:txBody>
      </p:sp>
      <p:sp>
        <p:nvSpPr>
          <p:cNvPr id="3" name="TextBox 2">
            <a:extLst>
              <a:ext uri="{FF2B5EF4-FFF2-40B4-BE49-F238E27FC236}">
                <a16:creationId xmlns:a16="http://schemas.microsoft.com/office/drawing/2014/main" id="{F909D9B5-FBF3-ED2D-DDB0-0AE096E89A97}"/>
              </a:ext>
            </a:extLst>
          </p:cNvPr>
          <p:cNvSpPr txBox="1"/>
          <p:nvPr/>
        </p:nvSpPr>
        <p:spPr>
          <a:xfrm>
            <a:off x="6691086" y="2274838"/>
            <a:ext cx="3135086" cy="3754874"/>
          </a:xfrm>
          <a:prstGeom prst="rect">
            <a:avLst/>
          </a:prstGeom>
          <a:noFill/>
        </p:spPr>
        <p:txBody>
          <a:bodyPr wrap="square">
            <a:spAutoFit/>
          </a:bodyPr>
          <a:lstStyle/>
          <a:p>
            <a:pPr marL="285750" indent="-285750">
              <a:buFont typeface="Wingdings" pitchFamily="2" charset="2"/>
              <a:buChar char="q"/>
            </a:pPr>
            <a:r>
              <a:rPr lang="en-IN" sz="1400" b="0" i="0" u="none" strike="noStrike">
                <a:effectLst/>
                <a:latin typeface="Sitka Text" pitchFamily="2" charset="0"/>
              </a:rPr>
              <a:t>Wiring production time reduced by 25% - Boeing</a:t>
            </a:r>
          </a:p>
          <a:p>
            <a:pPr marL="285750" indent="-285750">
              <a:buFont typeface="Wingdings" pitchFamily="2" charset="2"/>
              <a:buChar char="q"/>
            </a:pPr>
            <a:r>
              <a:rPr lang="en-IN" sz="1400" b="0" i="0" u="none" strike="noStrike">
                <a:effectLst/>
                <a:latin typeface="Sitka Text" pitchFamily="2" charset="0"/>
              </a:rPr>
              <a:t>With VR, pickup tower training time has been reduced from 8 hours to approximately 15 minutes, and it has eliminated the need for launch coaches to travel to store sites. – Walmart</a:t>
            </a:r>
          </a:p>
          <a:p>
            <a:pPr marL="285750" indent="-285750">
              <a:buFont typeface="Wingdings" pitchFamily="2" charset="2"/>
              <a:buChar char="q"/>
            </a:pPr>
            <a:r>
              <a:rPr lang="en-IN" sz="1400" b="0" i="0" u="none" strike="noStrike">
                <a:effectLst/>
                <a:latin typeface="Sitka Text" pitchFamily="2" charset="0"/>
              </a:rPr>
              <a:t>“We are starting to replace some global learning management system modules that can take 30 to 45 minutes and transitioning this to a three- to five-minute module in the virtual reality environment.- Walmart</a:t>
            </a:r>
            <a:endParaRPr lang="en-US" sz="1400">
              <a:latin typeface="Sitka Text" pitchFamily="2" charset="0"/>
            </a:endParaRPr>
          </a:p>
          <a:p>
            <a:pPr marL="285750" indent="-285750">
              <a:buFont typeface="Wingdings" pitchFamily="2" charset="2"/>
              <a:buChar char="q"/>
            </a:pPr>
            <a:endParaRPr lang="en-IN" sz="1400">
              <a:latin typeface="Sitka Text" pitchFamily="2" charset="0"/>
            </a:endParaRPr>
          </a:p>
        </p:txBody>
      </p:sp>
    </p:spTree>
    <p:extLst>
      <p:ext uri="{BB962C8B-B14F-4D97-AF65-F5344CB8AC3E}">
        <p14:creationId xmlns:p14="http://schemas.microsoft.com/office/powerpoint/2010/main" val="3515465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8D8E-020B-370D-6ED5-2D32DC691665}"/>
              </a:ext>
            </a:extLst>
          </p:cNvPr>
          <p:cNvSpPr>
            <a:spLocks noGrp="1"/>
          </p:cNvSpPr>
          <p:nvPr>
            <p:ph type="title"/>
          </p:nvPr>
        </p:nvSpPr>
        <p:spPr/>
        <p:txBody>
          <a:bodyPr/>
          <a:lstStyle/>
          <a:p>
            <a:r>
              <a:rPr lang="en-US">
                <a:cs typeface="Calibri Light"/>
              </a:rPr>
              <a:t>Appendix: XR enhances information retention</a:t>
            </a:r>
            <a:endParaRPr lang="en-US"/>
          </a:p>
        </p:txBody>
      </p:sp>
      <p:sp>
        <p:nvSpPr>
          <p:cNvPr id="5" name="Slide Number Placeholder 4">
            <a:extLst>
              <a:ext uri="{FF2B5EF4-FFF2-40B4-BE49-F238E27FC236}">
                <a16:creationId xmlns:a16="http://schemas.microsoft.com/office/drawing/2014/main" id="{06FB9BED-0AFD-5230-AD87-9ABD0523D090}"/>
              </a:ext>
            </a:extLst>
          </p:cNvPr>
          <p:cNvSpPr>
            <a:spLocks noGrp="1"/>
          </p:cNvSpPr>
          <p:nvPr>
            <p:ph type="sldNum" sz="quarter" idx="12"/>
          </p:nvPr>
        </p:nvSpPr>
        <p:spPr/>
        <p:txBody>
          <a:bodyPr/>
          <a:lstStyle/>
          <a:p>
            <a:fld id="{330EA680-D336-4FF7-8B7A-9848BB0A1C32}" type="slidenum">
              <a:rPr lang="en-GB" smtClean="0"/>
              <a:t>34</a:t>
            </a:fld>
            <a:endParaRPr lang="en-US"/>
          </a:p>
        </p:txBody>
      </p:sp>
      <p:sp>
        <p:nvSpPr>
          <p:cNvPr id="3" name="TextBox 2">
            <a:extLst>
              <a:ext uri="{FF2B5EF4-FFF2-40B4-BE49-F238E27FC236}">
                <a16:creationId xmlns:a16="http://schemas.microsoft.com/office/drawing/2014/main" id="{F909D9B5-FBF3-ED2D-DDB0-0AE096E89A97}"/>
              </a:ext>
            </a:extLst>
          </p:cNvPr>
          <p:cNvSpPr txBox="1"/>
          <p:nvPr/>
        </p:nvSpPr>
        <p:spPr>
          <a:xfrm>
            <a:off x="6847114" y="1984552"/>
            <a:ext cx="3135086" cy="2308324"/>
          </a:xfrm>
          <a:prstGeom prst="rect">
            <a:avLst/>
          </a:prstGeom>
          <a:noFill/>
        </p:spPr>
        <p:txBody>
          <a:bodyPr wrap="square">
            <a:spAutoFit/>
          </a:bodyPr>
          <a:lstStyle/>
          <a:p>
            <a:pPr marL="285750" indent="-285750">
              <a:buFont typeface="Wingdings" pitchFamily="2" charset="2"/>
              <a:buChar char="q"/>
            </a:pPr>
            <a:r>
              <a:rPr lang="en-IN" sz="1800" b="0" i="0" u="none" strike="noStrike">
                <a:solidFill>
                  <a:srgbClr val="444444"/>
                </a:solidFill>
                <a:effectLst/>
                <a:latin typeface="Arial" panose="020B0604020202020204" pitchFamily="34" charset="0"/>
              </a:rPr>
              <a:t>Boeing was able to reduce error rates to zero</a:t>
            </a:r>
          </a:p>
          <a:p>
            <a:pPr marL="285750" indent="-285750">
              <a:buFont typeface="Wingdings" pitchFamily="2" charset="2"/>
              <a:buChar char="q"/>
            </a:pPr>
            <a:r>
              <a:rPr lang="en-IN" sz="1800" b="0" i="0" u="none" strike="noStrike">
                <a:solidFill>
                  <a:srgbClr val="494949"/>
                </a:solidFill>
                <a:effectLst/>
                <a:latin typeface="Arial" panose="020B0604020202020204" pitchFamily="34" charset="0"/>
              </a:rPr>
              <a:t>"When we used the Oculus Rift VR headset in the classroom, we noticed an increase in test scores between 5 percent and 10 percent”  - </a:t>
            </a:r>
            <a:r>
              <a:rPr lang="en-IN">
                <a:solidFill>
                  <a:srgbClr val="494949"/>
                </a:solidFill>
                <a:latin typeface="Arial" panose="020B0604020202020204" pitchFamily="34" charset="0"/>
              </a:rPr>
              <a:t>W</a:t>
            </a:r>
            <a:r>
              <a:rPr lang="en-IN" sz="1800" b="0" i="0" u="none" strike="noStrike">
                <a:solidFill>
                  <a:srgbClr val="494949"/>
                </a:solidFill>
                <a:effectLst/>
                <a:latin typeface="Arial" panose="020B0604020202020204" pitchFamily="34" charset="0"/>
              </a:rPr>
              <a:t>almart</a:t>
            </a:r>
            <a:endParaRPr lang="en-US"/>
          </a:p>
        </p:txBody>
      </p:sp>
      <p:pic>
        <p:nvPicPr>
          <p:cNvPr id="9" name="Picture 8">
            <a:extLst>
              <a:ext uri="{FF2B5EF4-FFF2-40B4-BE49-F238E27FC236}">
                <a16:creationId xmlns:a16="http://schemas.microsoft.com/office/drawing/2014/main" id="{DABEAC8C-DD4A-0574-AD74-FF9182EF749A}"/>
              </a:ext>
            </a:extLst>
          </p:cNvPr>
          <p:cNvPicPr>
            <a:picLocks noChangeAspect="1"/>
          </p:cNvPicPr>
          <p:nvPr/>
        </p:nvPicPr>
        <p:blipFill>
          <a:blip r:embed="rId2"/>
          <a:stretch>
            <a:fillRect/>
          </a:stretch>
        </p:blipFill>
        <p:spPr>
          <a:xfrm>
            <a:off x="685800" y="2553291"/>
            <a:ext cx="5410200" cy="1751417"/>
          </a:xfrm>
          <a:prstGeom prst="rect">
            <a:avLst/>
          </a:prstGeom>
        </p:spPr>
      </p:pic>
    </p:spTree>
    <p:extLst>
      <p:ext uri="{BB962C8B-B14F-4D97-AF65-F5344CB8AC3E}">
        <p14:creationId xmlns:p14="http://schemas.microsoft.com/office/powerpoint/2010/main" val="2054791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DB1C-71D6-B171-DBCF-2108DFBF53FF}"/>
              </a:ext>
            </a:extLst>
          </p:cNvPr>
          <p:cNvSpPr>
            <a:spLocks noGrp="1"/>
          </p:cNvSpPr>
          <p:nvPr>
            <p:ph type="title"/>
          </p:nvPr>
        </p:nvSpPr>
        <p:spPr/>
        <p:txBody>
          <a:bodyPr/>
          <a:lstStyle/>
          <a:p>
            <a:r>
              <a:rPr lang="en-US"/>
              <a:t>Appendix: XR Cost at Scale</a:t>
            </a:r>
          </a:p>
        </p:txBody>
      </p:sp>
      <p:sp>
        <p:nvSpPr>
          <p:cNvPr id="4" name="Slide Number Placeholder 3">
            <a:extLst>
              <a:ext uri="{FF2B5EF4-FFF2-40B4-BE49-F238E27FC236}">
                <a16:creationId xmlns:a16="http://schemas.microsoft.com/office/drawing/2014/main" id="{C7AAD99D-FEC7-98AE-7A21-EFFED4968D57}"/>
              </a:ext>
            </a:extLst>
          </p:cNvPr>
          <p:cNvSpPr>
            <a:spLocks noGrp="1"/>
          </p:cNvSpPr>
          <p:nvPr>
            <p:ph type="sldNum" sz="quarter" idx="12"/>
          </p:nvPr>
        </p:nvSpPr>
        <p:spPr/>
        <p:txBody>
          <a:bodyPr/>
          <a:lstStyle/>
          <a:p>
            <a:fld id="{330EA680-D336-4FF7-8B7A-9848BB0A1C32}" type="slidenum">
              <a:rPr lang="en-GB" smtClean="0"/>
              <a:t>35</a:t>
            </a:fld>
            <a:endParaRPr lang="en-GB"/>
          </a:p>
        </p:txBody>
      </p:sp>
      <p:pic>
        <p:nvPicPr>
          <p:cNvPr id="5" name="Picture 4">
            <a:extLst>
              <a:ext uri="{FF2B5EF4-FFF2-40B4-BE49-F238E27FC236}">
                <a16:creationId xmlns:a16="http://schemas.microsoft.com/office/drawing/2014/main" id="{B32D334E-35B3-3DAF-E2B8-7025097FBCDD}"/>
              </a:ext>
            </a:extLst>
          </p:cNvPr>
          <p:cNvPicPr>
            <a:picLocks noChangeAspect="1"/>
          </p:cNvPicPr>
          <p:nvPr/>
        </p:nvPicPr>
        <p:blipFill>
          <a:blip r:embed="rId2"/>
          <a:stretch>
            <a:fillRect/>
          </a:stretch>
        </p:blipFill>
        <p:spPr>
          <a:xfrm>
            <a:off x="2413000" y="2030071"/>
            <a:ext cx="7366000" cy="3390900"/>
          </a:xfrm>
          <a:prstGeom prst="rect">
            <a:avLst/>
          </a:prstGeom>
        </p:spPr>
      </p:pic>
    </p:spTree>
    <p:extLst>
      <p:ext uri="{BB962C8B-B14F-4D97-AF65-F5344CB8AC3E}">
        <p14:creationId xmlns:p14="http://schemas.microsoft.com/office/powerpoint/2010/main" val="845625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0761-7494-AF76-C894-3C844314781F}"/>
              </a:ext>
            </a:extLst>
          </p:cNvPr>
          <p:cNvSpPr>
            <a:spLocks noGrp="1"/>
          </p:cNvSpPr>
          <p:nvPr>
            <p:ph type="title"/>
          </p:nvPr>
        </p:nvSpPr>
        <p:spPr/>
        <p:txBody>
          <a:bodyPr/>
          <a:lstStyle/>
          <a:p>
            <a:r>
              <a:rPr lang="en-US">
                <a:latin typeface="Sitka Text"/>
                <a:cs typeface="Calibri Light"/>
              </a:rPr>
              <a:t>KPI LLM Evaluation</a:t>
            </a:r>
            <a:endParaRPr lang="en-US">
              <a:latin typeface="Sitka Text"/>
            </a:endParaRPr>
          </a:p>
        </p:txBody>
      </p:sp>
      <p:pic>
        <p:nvPicPr>
          <p:cNvPr id="5" name="Content Placeholder 4" descr="A screenshot of a computer&#10;&#10;Description automatically generated">
            <a:extLst>
              <a:ext uri="{FF2B5EF4-FFF2-40B4-BE49-F238E27FC236}">
                <a16:creationId xmlns:a16="http://schemas.microsoft.com/office/drawing/2014/main" id="{1569E9E1-7BBA-A13F-E2B1-324D0AAAF3E1}"/>
              </a:ext>
            </a:extLst>
          </p:cNvPr>
          <p:cNvPicPr>
            <a:picLocks noGrp="1" noChangeAspect="1"/>
          </p:cNvPicPr>
          <p:nvPr>
            <p:ph idx="1"/>
          </p:nvPr>
        </p:nvPicPr>
        <p:blipFill>
          <a:blip r:embed="rId2"/>
          <a:stretch>
            <a:fillRect/>
          </a:stretch>
        </p:blipFill>
        <p:spPr>
          <a:xfrm>
            <a:off x="5377543" y="4862340"/>
            <a:ext cx="3810000" cy="1266036"/>
          </a:xfrm>
        </p:spPr>
      </p:pic>
      <p:sp>
        <p:nvSpPr>
          <p:cNvPr id="4" name="Slide Number Placeholder 3">
            <a:extLst>
              <a:ext uri="{FF2B5EF4-FFF2-40B4-BE49-F238E27FC236}">
                <a16:creationId xmlns:a16="http://schemas.microsoft.com/office/drawing/2014/main" id="{7AB6945B-7728-D0F4-FF49-94E77FB28E4F}"/>
              </a:ext>
            </a:extLst>
          </p:cNvPr>
          <p:cNvSpPr>
            <a:spLocks noGrp="1"/>
          </p:cNvSpPr>
          <p:nvPr>
            <p:ph type="sldNum" sz="quarter" idx="12"/>
          </p:nvPr>
        </p:nvSpPr>
        <p:spPr/>
        <p:txBody>
          <a:bodyPr/>
          <a:lstStyle/>
          <a:p>
            <a:fld id="{330EA680-D336-4FF7-8B7A-9848BB0A1C32}" type="slidenum">
              <a:rPr lang="en-GB" smtClean="0"/>
              <a:t>36</a:t>
            </a:fld>
            <a:endParaRPr lang="en-GB"/>
          </a:p>
        </p:txBody>
      </p:sp>
      <p:pic>
        <p:nvPicPr>
          <p:cNvPr id="6" name="Picture 5" descr="A white text with black text&#10;&#10;Description automatically generated">
            <a:extLst>
              <a:ext uri="{FF2B5EF4-FFF2-40B4-BE49-F238E27FC236}">
                <a16:creationId xmlns:a16="http://schemas.microsoft.com/office/drawing/2014/main" id="{6D921F22-EBFC-3BB7-D466-E8022BF3BF4F}"/>
              </a:ext>
            </a:extLst>
          </p:cNvPr>
          <p:cNvPicPr>
            <a:picLocks noChangeAspect="1"/>
          </p:cNvPicPr>
          <p:nvPr/>
        </p:nvPicPr>
        <p:blipFill>
          <a:blip r:embed="rId3"/>
          <a:stretch>
            <a:fillRect/>
          </a:stretch>
        </p:blipFill>
        <p:spPr>
          <a:xfrm>
            <a:off x="838200" y="4044841"/>
            <a:ext cx="4539343" cy="2083018"/>
          </a:xfrm>
          <a:prstGeom prst="rect">
            <a:avLst/>
          </a:prstGeom>
        </p:spPr>
      </p:pic>
      <p:sp>
        <p:nvSpPr>
          <p:cNvPr id="7" name="TextBox 6">
            <a:extLst>
              <a:ext uri="{FF2B5EF4-FFF2-40B4-BE49-F238E27FC236}">
                <a16:creationId xmlns:a16="http://schemas.microsoft.com/office/drawing/2014/main" id="{E31CD428-8FF5-F798-EBD6-C90E2D2287E6}"/>
              </a:ext>
            </a:extLst>
          </p:cNvPr>
          <p:cNvSpPr txBox="1"/>
          <p:nvPr/>
        </p:nvSpPr>
        <p:spPr>
          <a:xfrm>
            <a:off x="1034142" y="3755571"/>
            <a:ext cx="52904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Sitka Text"/>
                <a:cs typeface="Calibri"/>
              </a:rPr>
              <a:t>Retention and Learning efficiency</a:t>
            </a:r>
          </a:p>
        </p:txBody>
      </p:sp>
      <p:sp>
        <p:nvSpPr>
          <p:cNvPr id="8" name="TextBox 7">
            <a:extLst>
              <a:ext uri="{FF2B5EF4-FFF2-40B4-BE49-F238E27FC236}">
                <a16:creationId xmlns:a16="http://schemas.microsoft.com/office/drawing/2014/main" id="{16359172-82EE-C2DB-DB6C-964EAABCB314}"/>
              </a:ext>
            </a:extLst>
          </p:cNvPr>
          <p:cNvSpPr txBox="1"/>
          <p:nvPr/>
        </p:nvSpPr>
        <p:spPr>
          <a:xfrm>
            <a:off x="1023257" y="1567543"/>
            <a:ext cx="5083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Sitka Text"/>
                <a:cs typeface="Calibri"/>
              </a:rPr>
              <a:t>Data Security</a:t>
            </a:r>
            <a:endParaRPr lang="en-US" b="1">
              <a:latin typeface="Sitka Text"/>
            </a:endParaRPr>
          </a:p>
        </p:txBody>
      </p:sp>
      <p:pic>
        <p:nvPicPr>
          <p:cNvPr id="9" name="Picture 8" descr="A text on a white background&#10;&#10;Description automatically generated">
            <a:extLst>
              <a:ext uri="{FF2B5EF4-FFF2-40B4-BE49-F238E27FC236}">
                <a16:creationId xmlns:a16="http://schemas.microsoft.com/office/drawing/2014/main" id="{AC271339-861D-227A-C820-575BBDCAB431}"/>
              </a:ext>
            </a:extLst>
          </p:cNvPr>
          <p:cNvPicPr>
            <a:picLocks noChangeAspect="1"/>
          </p:cNvPicPr>
          <p:nvPr/>
        </p:nvPicPr>
        <p:blipFill>
          <a:blip r:embed="rId4"/>
          <a:stretch>
            <a:fillRect/>
          </a:stretch>
        </p:blipFill>
        <p:spPr>
          <a:xfrm>
            <a:off x="1034143" y="1938357"/>
            <a:ext cx="4953000" cy="1658672"/>
          </a:xfrm>
          <a:prstGeom prst="rect">
            <a:avLst/>
          </a:prstGeom>
        </p:spPr>
      </p:pic>
      <p:sp>
        <p:nvSpPr>
          <p:cNvPr id="10" name="TextBox 9">
            <a:extLst>
              <a:ext uri="{FF2B5EF4-FFF2-40B4-BE49-F238E27FC236}">
                <a16:creationId xmlns:a16="http://schemas.microsoft.com/office/drawing/2014/main" id="{E299C6E7-E060-C272-CD27-F54CB31BEE42}"/>
              </a:ext>
            </a:extLst>
          </p:cNvPr>
          <p:cNvSpPr txBox="1"/>
          <p:nvPr/>
        </p:nvSpPr>
        <p:spPr>
          <a:xfrm>
            <a:off x="6705600" y="157298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Sitka Text"/>
                <a:cs typeface="Calibri"/>
              </a:rPr>
              <a:t>Cost Analysis</a:t>
            </a:r>
            <a:endParaRPr lang="en-US" b="1">
              <a:latin typeface="Sitka Text"/>
            </a:endParaRPr>
          </a:p>
        </p:txBody>
      </p:sp>
      <p:sp>
        <p:nvSpPr>
          <p:cNvPr id="11" name="TextBox 10">
            <a:extLst>
              <a:ext uri="{FF2B5EF4-FFF2-40B4-BE49-F238E27FC236}">
                <a16:creationId xmlns:a16="http://schemas.microsoft.com/office/drawing/2014/main" id="{B868BD9B-8B71-7781-EFD9-0C25F0A3F1E8}"/>
              </a:ext>
            </a:extLst>
          </p:cNvPr>
          <p:cNvSpPr txBox="1"/>
          <p:nvPr/>
        </p:nvSpPr>
        <p:spPr>
          <a:xfrm>
            <a:off x="6389914" y="1970314"/>
            <a:ext cx="410391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Sitka Heading"/>
                <a:cs typeface="Calibri"/>
              </a:rPr>
              <a:t>Developer Costs</a:t>
            </a:r>
            <a:r>
              <a:rPr lang="en-US">
                <a:latin typeface="Sitka Heading"/>
                <a:cs typeface="Calibri"/>
              </a:rPr>
              <a:t>: 15 hours base pay * 40 hours per week * 20 weeks * 2 developers = </a:t>
            </a:r>
            <a:r>
              <a:rPr lang="en-US" err="1">
                <a:latin typeface="Sitka Heading"/>
                <a:cs typeface="Calibri"/>
              </a:rPr>
              <a:t>approx</a:t>
            </a:r>
            <a:r>
              <a:rPr lang="en-US">
                <a:latin typeface="Sitka Heading"/>
                <a:cs typeface="Calibri"/>
              </a:rPr>
              <a:t> $25,000</a:t>
            </a:r>
          </a:p>
          <a:p>
            <a:endParaRPr lang="en-US">
              <a:latin typeface="Sitka Heading"/>
              <a:cs typeface="Calibri"/>
            </a:endParaRPr>
          </a:p>
          <a:p>
            <a:r>
              <a:rPr lang="en-US" b="1">
                <a:latin typeface="Sitka Heading"/>
                <a:cs typeface="Calibri"/>
              </a:rPr>
              <a:t>Fine Tuning Costs: </a:t>
            </a:r>
            <a:r>
              <a:rPr lang="en-US">
                <a:latin typeface="Sitka Heading"/>
                <a:cs typeface="Calibri"/>
              </a:rPr>
              <a:t>$0.0125 for 1000 tokens * 10M tokens in database (750,000 words </a:t>
            </a:r>
            <a:r>
              <a:rPr lang="en-US" err="1">
                <a:latin typeface="Sitka Heading"/>
                <a:cs typeface="Calibri"/>
              </a:rPr>
              <a:t>approx</a:t>
            </a:r>
            <a:r>
              <a:rPr lang="en-US">
                <a:latin typeface="Sitka Heading"/>
                <a:cs typeface="Calibri"/>
              </a:rPr>
              <a:t>) = </a:t>
            </a:r>
            <a:r>
              <a:rPr lang="en-US" err="1">
                <a:latin typeface="Sitka Heading"/>
                <a:cs typeface="Calibri"/>
              </a:rPr>
              <a:t>approx</a:t>
            </a:r>
            <a:r>
              <a:rPr lang="en-US">
                <a:latin typeface="Sitka Heading"/>
                <a:cs typeface="Calibri"/>
              </a:rPr>
              <a:t> $1.25 Million</a:t>
            </a:r>
          </a:p>
          <a:p>
            <a:endParaRPr lang="en-US">
              <a:latin typeface="Sitka Heading"/>
              <a:cs typeface="Calibri"/>
            </a:endParaRPr>
          </a:p>
          <a:p>
            <a:r>
              <a:rPr lang="en-US" b="1">
                <a:latin typeface="Sitka Heading"/>
                <a:cs typeface="Calibri"/>
              </a:rPr>
              <a:t>Total:</a:t>
            </a:r>
            <a:r>
              <a:rPr lang="en-US">
                <a:latin typeface="Sitka Heading"/>
                <a:cs typeface="Calibri"/>
              </a:rPr>
              <a:t> approximately 1.5 Million</a:t>
            </a:r>
          </a:p>
        </p:txBody>
      </p:sp>
    </p:spTree>
    <p:extLst>
      <p:ext uri="{BB962C8B-B14F-4D97-AF65-F5344CB8AC3E}">
        <p14:creationId xmlns:p14="http://schemas.microsoft.com/office/powerpoint/2010/main" val="809174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F25F-E04F-D2F9-80EB-1A1FCAE4640A}"/>
              </a:ext>
            </a:extLst>
          </p:cNvPr>
          <p:cNvSpPr>
            <a:spLocks noGrp="1"/>
          </p:cNvSpPr>
          <p:nvPr>
            <p:ph type="title"/>
          </p:nvPr>
        </p:nvSpPr>
        <p:spPr/>
        <p:txBody>
          <a:bodyPr/>
          <a:lstStyle/>
          <a:p>
            <a:r>
              <a:rPr lang="en-US">
                <a:latin typeface="Sitka Text"/>
                <a:cs typeface="Calibri Light"/>
              </a:rPr>
              <a:t>Key Players - LLM</a:t>
            </a:r>
            <a:endParaRPr lang="en-US">
              <a:latin typeface="Sitka Text"/>
            </a:endParaRPr>
          </a:p>
        </p:txBody>
      </p:sp>
      <p:pic>
        <p:nvPicPr>
          <p:cNvPr id="5" name="Content Placeholder 4" descr="A screenshot of a computer&#10;&#10;Description automatically generated">
            <a:extLst>
              <a:ext uri="{FF2B5EF4-FFF2-40B4-BE49-F238E27FC236}">
                <a16:creationId xmlns:a16="http://schemas.microsoft.com/office/drawing/2014/main" id="{4771A600-74C3-A52F-06A4-0277C889B3F4}"/>
              </a:ext>
            </a:extLst>
          </p:cNvPr>
          <p:cNvPicPr>
            <a:picLocks noGrp="1" noChangeAspect="1"/>
          </p:cNvPicPr>
          <p:nvPr>
            <p:ph idx="1"/>
          </p:nvPr>
        </p:nvPicPr>
        <p:blipFill>
          <a:blip r:embed="rId2"/>
          <a:stretch>
            <a:fillRect/>
          </a:stretch>
        </p:blipFill>
        <p:spPr>
          <a:xfrm>
            <a:off x="6617721" y="3843450"/>
            <a:ext cx="3985760" cy="2879273"/>
          </a:xfrm>
        </p:spPr>
      </p:pic>
      <p:sp>
        <p:nvSpPr>
          <p:cNvPr id="4" name="Slide Number Placeholder 3">
            <a:extLst>
              <a:ext uri="{FF2B5EF4-FFF2-40B4-BE49-F238E27FC236}">
                <a16:creationId xmlns:a16="http://schemas.microsoft.com/office/drawing/2014/main" id="{CCCBB20A-7676-E3E2-6246-4C75A175A25A}"/>
              </a:ext>
            </a:extLst>
          </p:cNvPr>
          <p:cNvSpPr>
            <a:spLocks noGrp="1"/>
          </p:cNvSpPr>
          <p:nvPr>
            <p:ph type="sldNum" sz="quarter" idx="12"/>
          </p:nvPr>
        </p:nvSpPr>
        <p:spPr/>
        <p:txBody>
          <a:bodyPr/>
          <a:lstStyle/>
          <a:p>
            <a:fld id="{330EA680-D336-4FF7-8B7A-9848BB0A1C32}" type="slidenum">
              <a:rPr lang="en-GB" smtClean="0"/>
              <a:t>37</a:t>
            </a:fld>
            <a:endParaRPr lang="en-GB"/>
          </a:p>
        </p:txBody>
      </p:sp>
      <p:pic>
        <p:nvPicPr>
          <p:cNvPr id="6" name="Picture 5" descr="A screenshot of a computer&#10;&#10;Description automatically generated">
            <a:extLst>
              <a:ext uri="{FF2B5EF4-FFF2-40B4-BE49-F238E27FC236}">
                <a16:creationId xmlns:a16="http://schemas.microsoft.com/office/drawing/2014/main" id="{C90B2CB6-392D-6DBD-7751-FB0712133D28}"/>
              </a:ext>
            </a:extLst>
          </p:cNvPr>
          <p:cNvPicPr>
            <a:picLocks noChangeAspect="1"/>
          </p:cNvPicPr>
          <p:nvPr/>
        </p:nvPicPr>
        <p:blipFill>
          <a:blip r:embed="rId3"/>
          <a:stretch>
            <a:fillRect/>
          </a:stretch>
        </p:blipFill>
        <p:spPr>
          <a:xfrm>
            <a:off x="840569" y="1436913"/>
            <a:ext cx="3756279" cy="28792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3169B94-B6A4-3E08-DA35-D947BCFE685B}"/>
              </a:ext>
            </a:extLst>
          </p:cNvPr>
          <p:cNvPicPr>
            <a:picLocks noChangeAspect="1"/>
          </p:cNvPicPr>
          <p:nvPr/>
        </p:nvPicPr>
        <p:blipFill>
          <a:blip r:embed="rId4"/>
          <a:stretch>
            <a:fillRect/>
          </a:stretch>
        </p:blipFill>
        <p:spPr>
          <a:xfrm>
            <a:off x="6736876" y="1164771"/>
            <a:ext cx="3600492" cy="2481945"/>
          </a:xfrm>
          <a:prstGeom prst="rect">
            <a:avLst/>
          </a:prstGeom>
        </p:spPr>
      </p:pic>
      <p:pic>
        <p:nvPicPr>
          <p:cNvPr id="8" name="Picture 7" descr="A table with text on it&#10;&#10;Description automatically generated">
            <a:extLst>
              <a:ext uri="{FF2B5EF4-FFF2-40B4-BE49-F238E27FC236}">
                <a16:creationId xmlns:a16="http://schemas.microsoft.com/office/drawing/2014/main" id="{6712D990-289F-1CE8-39ED-DEC17E4B78B7}"/>
              </a:ext>
            </a:extLst>
          </p:cNvPr>
          <p:cNvPicPr>
            <a:picLocks noChangeAspect="1"/>
          </p:cNvPicPr>
          <p:nvPr/>
        </p:nvPicPr>
        <p:blipFill>
          <a:blip r:embed="rId5"/>
          <a:stretch>
            <a:fillRect/>
          </a:stretch>
        </p:blipFill>
        <p:spPr>
          <a:xfrm>
            <a:off x="429986" y="4367075"/>
            <a:ext cx="5840186" cy="2205994"/>
          </a:xfrm>
          <a:prstGeom prst="rect">
            <a:avLst/>
          </a:prstGeom>
        </p:spPr>
      </p:pic>
    </p:spTree>
    <p:extLst>
      <p:ext uri="{BB962C8B-B14F-4D97-AF65-F5344CB8AC3E}">
        <p14:creationId xmlns:p14="http://schemas.microsoft.com/office/powerpoint/2010/main" val="157932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E19F-7575-8B94-0E70-82152EEDD14D}"/>
              </a:ext>
            </a:extLst>
          </p:cNvPr>
          <p:cNvSpPr>
            <a:spLocks noGrp="1"/>
          </p:cNvSpPr>
          <p:nvPr>
            <p:ph type="title"/>
          </p:nvPr>
        </p:nvSpPr>
        <p:spPr>
          <a:xfrm>
            <a:off x="838200" y="3300797"/>
            <a:ext cx="10515600" cy="1325563"/>
          </a:xfrm>
        </p:spPr>
        <p:txBody>
          <a:bodyPr>
            <a:normAutofit/>
          </a:bodyPr>
          <a:lstStyle/>
          <a:p>
            <a:pPr algn="ctr"/>
            <a:r>
              <a:rPr lang="en-US" sz="5400" b="1">
                <a:latin typeface="Sitka Heading"/>
                <a:cs typeface="Calibri Light" panose="020F0302020204030204"/>
              </a:rPr>
              <a:t>Problem Statement</a:t>
            </a:r>
          </a:p>
        </p:txBody>
      </p:sp>
      <p:sp>
        <p:nvSpPr>
          <p:cNvPr id="9" name="Oval 8">
            <a:extLst>
              <a:ext uri="{FF2B5EF4-FFF2-40B4-BE49-F238E27FC236}">
                <a16:creationId xmlns:a16="http://schemas.microsoft.com/office/drawing/2014/main" id="{0D41BD70-36C4-C4AC-D654-E08C9AC83C09}"/>
              </a:ext>
            </a:extLst>
          </p:cNvPr>
          <p:cNvSpPr/>
          <p:nvPr/>
        </p:nvSpPr>
        <p:spPr>
          <a:xfrm>
            <a:off x="-266700" y="-3643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10" name="Group 9">
            <a:extLst>
              <a:ext uri="{FF2B5EF4-FFF2-40B4-BE49-F238E27FC236}">
                <a16:creationId xmlns:a16="http://schemas.microsoft.com/office/drawing/2014/main" id="{B1E6FAA9-808A-48FA-A9A9-AE2291F673D0}"/>
              </a:ext>
            </a:extLst>
          </p:cNvPr>
          <p:cNvGrpSpPr/>
          <p:nvPr/>
        </p:nvGrpSpPr>
        <p:grpSpPr>
          <a:xfrm>
            <a:off x="939830" y="609027"/>
            <a:ext cx="10312340" cy="1826284"/>
            <a:chOff x="939830" y="1031216"/>
            <a:chExt cx="4123771" cy="928902"/>
          </a:xfrm>
          <a:solidFill>
            <a:srgbClr val="FF9900"/>
          </a:solidFill>
        </p:grpSpPr>
        <p:sp>
          <p:nvSpPr>
            <p:cNvPr id="11" name="Freeform: Shape 10">
              <a:extLst>
                <a:ext uri="{FF2B5EF4-FFF2-40B4-BE49-F238E27FC236}">
                  <a16:creationId xmlns:a16="http://schemas.microsoft.com/office/drawing/2014/main" id="{1858E1DE-E476-4C43-FEF6-E440674EA2C7}"/>
                </a:ext>
              </a:extLst>
            </p:cNvPr>
            <p:cNvSpPr/>
            <p:nvPr/>
          </p:nvSpPr>
          <p:spPr>
            <a:xfrm>
              <a:off x="939830" y="1112440"/>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Freeform: Shape 11">
              <a:extLst>
                <a:ext uri="{FF2B5EF4-FFF2-40B4-BE49-F238E27FC236}">
                  <a16:creationId xmlns:a16="http://schemas.microsoft.com/office/drawing/2014/main" id="{98E876F2-FEBC-7AD3-10A3-848BD2693301}"/>
                </a:ext>
              </a:extLst>
            </p:cNvPr>
            <p:cNvSpPr/>
            <p:nvPr/>
          </p:nvSpPr>
          <p:spPr>
            <a:xfrm>
              <a:off x="4290565" y="1031216"/>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 name="Slide Number Placeholder 2">
            <a:extLst>
              <a:ext uri="{FF2B5EF4-FFF2-40B4-BE49-F238E27FC236}">
                <a16:creationId xmlns:a16="http://schemas.microsoft.com/office/drawing/2014/main" id="{B113EBA0-94AC-4A9B-FC3D-A25327C9CC15}"/>
              </a:ext>
            </a:extLst>
          </p:cNvPr>
          <p:cNvSpPr>
            <a:spLocks noGrp="1"/>
          </p:cNvSpPr>
          <p:nvPr>
            <p:ph type="sldNum" sz="quarter" idx="12"/>
          </p:nvPr>
        </p:nvSpPr>
        <p:spPr/>
        <p:txBody>
          <a:bodyPr/>
          <a:lstStyle/>
          <a:p>
            <a:fld id="{330EA680-D336-4FF7-8B7A-9848BB0A1C32}" type="slidenum">
              <a:rPr lang="en-GB" smtClean="0"/>
              <a:t>4</a:t>
            </a:fld>
            <a:endParaRPr lang="en-US"/>
          </a:p>
        </p:txBody>
      </p:sp>
    </p:spTree>
    <p:extLst>
      <p:ext uri="{BB962C8B-B14F-4D97-AF65-F5344CB8AC3E}">
        <p14:creationId xmlns:p14="http://schemas.microsoft.com/office/powerpoint/2010/main" val="1287621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E19F-7575-8B94-0E70-82152EEDD14D}"/>
              </a:ext>
            </a:extLst>
          </p:cNvPr>
          <p:cNvSpPr>
            <a:spLocks noGrp="1"/>
          </p:cNvSpPr>
          <p:nvPr>
            <p:ph type="title"/>
          </p:nvPr>
        </p:nvSpPr>
        <p:spPr>
          <a:xfrm>
            <a:off x="838200" y="3551168"/>
            <a:ext cx="10515600" cy="1325563"/>
          </a:xfrm>
        </p:spPr>
        <p:txBody>
          <a:bodyPr>
            <a:normAutofit fontScale="90000"/>
          </a:bodyPr>
          <a:lstStyle/>
          <a:p>
            <a:pPr algn="ctr"/>
            <a:r>
              <a:rPr lang="en-US">
                <a:latin typeface="Sitka Heading"/>
                <a:ea typeface="+mj-lt"/>
                <a:cs typeface="+mj-lt"/>
              </a:rPr>
              <a:t>Amazon Robotics is searching for effective solutions to onboard new associates and operation managers</a:t>
            </a:r>
            <a:endParaRPr lang="en-US">
              <a:latin typeface="Sitka Heading"/>
              <a:cs typeface="Calibri Light" panose="020F0302020204030204"/>
            </a:endParaRPr>
          </a:p>
        </p:txBody>
      </p:sp>
      <p:sp>
        <p:nvSpPr>
          <p:cNvPr id="9" name="Oval 8">
            <a:extLst>
              <a:ext uri="{FF2B5EF4-FFF2-40B4-BE49-F238E27FC236}">
                <a16:creationId xmlns:a16="http://schemas.microsoft.com/office/drawing/2014/main" id="{0D41BD70-36C4-C4AC-D654-E08C9AC83C09}"/>
              </a:ext>
            </a:extLst>
          </p:cNvPr>
          <p:cNvSpPr/>
          <p:nvPr/>
        </p:nvSpPr>
        <p:spPr>
          <a:xfrm>
            <a:off x="-266700" y="-3643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10" name="Group 9">
            <a:extLst>
              <a:ext uri="{FF2B5EF4-FFF2-40B4-BE49-F238E27FC236}">
                <a16:creationId xmlns:a16="http://schemas.microsoft.com/office/drawing/2014/main" id="{B1E6FAA9-808A-48FA-A9A9-AE2291F673D0}"/>
              </a:ext>
            </a:extLst>
          </p:cNvPr>
          <p:cNvGrpSpPr/>
          <p:nvPr/>
        </p:nvGrpSpPr>
        <p:grpSpPr>
          <a:xfrm>
            <a:off x="939830" y="609027"/>
            <a:ext cx="10312340" cy="1826284"/>
            <a:chOff x="939830" y="1031216"/>
            <a:chExt cx="4123771" cy="928902"/>
          </a:xfrm>
          <a:solidFill>
            <a:srgbClr val="FF9900"/>
          </a:solidFill>
        </p:grpSpPr>
        <p:sp>
          <p:nvSpPr>
            <p:cNvPr id="11" name="Freeform: Shape 10">
              <a:extLst>
                <a:ext uri="{FF2B5EF4-FFF2-40B4-BE49-F238E27FC236}">
                  <a16:creationId xmlns:a16="http://schemas.microsoft.com/office/drawing/2014/main" id="{1858E1DE-E476-4C43-FEF6-E440674EA2C7}"/>
                </a:ext>
              </a:extLst>
            </p:cNvPr>
            <p:cNvSpPr/>
            <p:nvPr/>
          </p:nvSpPr>
          <p:spPr>
            <a:xfrm>
              <a:off x="939830" y="1112440"/>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Freeform: Shape 11">
              <a:extLst>
                <a:ext uri="{FF2B5EF4-FFF2-40B4-BE49-F238E27FC236}">
                  <a16:creationId xmlns:a16="http://schemas.microsoft.com/office/drawing/2014/main" id="{98E876F2-FEBC-7AD3-10A3-848BD2693301}"/>
                </a:ext>
              </a:extLst>
            </p:cNvPr>
            <p:cNvSpPr/>
            <p:nvPr/>
          </p:nvSpPr>
          <p:spPr>
            <a:xfrm>
              <a:off x="4290565" y="1031216"/>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 name="Slide Number Placeholder 2">
            <a:extLst>
              <a:ext uri="{FF2B5EF4-FFF2-40B4-BE49-F238E27FC236}">
                <a16:creationId xmlns:a16="http://schemas.microsoft.com/office/drawing/2014/main" id="{B113EBA0-94AC-4A9B-FC3D-A25327C9CC15}"/>
              </a:ext>
            </a:extLst>
          </p:cNvPr>
          <p:cNvSpPr>
            <a:spLocks noGrp="1"/>
          </p:cNvSpPr>
          <p:nvPr>
            <p:ph type="sldNum" sz="quarter" idx="12"/>
          </p:nvPr>
        </p:nvSpPr>
        <p:spPr/>
        <p:txBody>
          <a:bodyPr/>
          <a:lstStyle/>
          <a:p>
            <a:fld id="{330EA680-D336-4FF7-8B7A-9848BB0A1C32}" type="slidenum">
              <a:rPr lang="en-GB" smtClean="0"/>
              <a:t>5</a:t>
            </a:fld>
            <a:endParaRPr lang="en-US"/>
          </a:p>
        </p:txBody>
      </p:sp>
      <p:cxnSp>
        <p:nvCxnSpPr>
          <p:cNvPr id="33" name="Straight Connector 32">
            <a:extLst>
              <a:ext uri="{FF2B5EF4-FFF2-40B4-BE49-F238E27FC236}">
                <a16:creationId xmlns:a16="http://schemas.microsoft.com/office/drawing/2014/main" id="{2E1EEED4-2B4E-1DC6-3F21-695EC214A2B2}"/>
              </a:ext>
            </a:extLst>
          </p:cNvPr>
          <p:cNvCxnSpPr>
            <a:cxnSpLocks/>
          </p:cNvCxnSpPr>
          <p:nvPr/>
        </p:nvCxnSpPr>
        <p:spPr>
          <a:xfrm>
            <a:off x="102390" y="6280055"/>
            <a:ext cx="840611" cy="0"/>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A472B6E-5FEB-5DFB-2F9E-8F7B41AADD04}"/>
              </a:ext>
            </a:extLst>
          </p:cNvPr>
          <p:cNvSpPr/>
          <p:nvPr/>
        </p:nvSpPr>
        <p:spPr>
          <a:xfrm rot="16200000">
            <a:off x="901811" y="619730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3" name="TextBox 1">
            <a:extLst>
              <a:ext uri="{FF2B5EF4-FFF2-40B4-BE49-F238E27FC236}">
                <a16:creationId xmlns:a16="http://schemas.microsoft.com/office/drawing/2014/main" id="{434D09DA-96BB-AA6E-EA54-7F176C48E224}"/>
              </a:ext>
            </a:extLst>
          </p:cNvPr>
          <p:cNvSpPr txBox="1"/>
          <p:nvPr/>
        </p:nvSpPr>
        <p:spPr>
          <a:xfrm>
            <a:off x="418792" y="6357290"/>
            <a:ext cx="1122000" cy="2578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cs typeface="Calibri" panose="020F0502020204030204" pitchFamily="34" charset="0"/>
              </a:rPr>
              <a:t>Problem Statement</a:t>
            </a:r>
          </a:p>
        </p:txBody>
      </p:sp>
    </p:spTree>
    <p:extLst>
      <p:ext uri="{BB962C8B-B14F-4D97-AF65-F5344CB8AC3E}">
        <p14:creationId xmlns:p14="http://schemas.microsoft.com/office/powerpoint/2010/main" val="2929276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E19F-7575-8B94-0E70-82152EEDD14D}"/>
              </a:ext>
            </a:extLst>
          </p:cNvPr>
          <p:cNvSpPr>
            <a:spLocks noGrp="1"/>
          </p:cNvSpPr>
          <p:nvPr>
            <p:ph type="title"/>
          </p:nvPr>
        </p:nvSpPr>
        <p:spPr>
          <a:xfrm>
            <a:off x="838200" y="3300797"/>
            <a:ext cx="10515600" cy="1325563"/>
          </a:xfrm>
        </p:spPr>
        <p:txBody>
          <a:bodyPr>
            <a:normAutofit/>
          </a:bodyPr>
          <a:lstStyle/>
          <a:p>
            <a:pPr algn="ctr"/>
            <a:r>
              <a:rPr lang="en-US" sz="5400" b="1">
                <a:latin typeface="Sitka Heading"/>
                <a:cs typeface="Calibri Light" panose="020F0302020204030204"/>
              </a:rPr>
              <a:t>Current Situation</a:t>
            </a:r>
          </a:p>
        </p:txBody>
      </p:sp>
      <p:sp>
        <p:nvSpPr>
          <p:cNvPr id="9" name="Oval 8">
            <a:extLst>
              <a:ext uri="{FF2B5EF4-FFF2-40B4-BE49-F238E27FC236}">
                <a16:creationId xmlns:a16="http://schemas.microsoft.com/office/drawing/2014/main" id="{0D41BD70-36C4-C4AC-D654-E08C9AC83C09}"/>
              </a:ext>
            </a:extLst>
          </p:cNvPr>
          <p:cNvSpPr/>
          <p:nvPr/>
        </p:nvSpPr>
        <p:spPr>
          <a:xfrm>
            <a:off x="-266700" y="-3643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10" name="Group 9">
            <a:extLst>
              <a:ext uri="{FF2B5EF4-FFF2-40B4-BE49-F238E27FC236}">
                <a16:creationId xmlns:a16="http://schemas.microsoft.com/office/drawing/2014/main" id="{B1E6FAA9-808A-48FA-A9A9-AE2291F673D0}"/>
              </a:ext>
            </a:extLst>
          </p:cNvPr>
          <p:cNvGrpSpPr/>
          <p:nvPr/>
        </p:nvGrpSpPr>
        <p:grpSpPr>
          <a:xfrm>
            <a:off x="939830" y="609027"/>
            <a:ext cx="10312340" cy="1826284"/>
            <a:chOff x="939830" y="1031216"/>
            <a:chExt cx="4123771" cy="928902"/>
          </a:xfrm>
          <a:solidFill>
            <a:srgbClr val="FF9900"/>
          </a:solidFill>
        </p:grpSpPr>
        <p:sp>
          <p:nvSpPr>
            <p:cNvPr id="11" name="Freeform: Shape 10">
              <a:extLst>
                <a:ext uri="{FF2B5EF4-FFF2-40B4-BE49-F238E27FC236}">
                  <a16:creationId xmlns:a16="http://schemas.microsoft.com/office/drawing/2014/main" id="{1858E1DE-E476-4C43-FEF6-E440674EA2C7}"/>
                </a:ext>
              </a:extLst>
            </p:cNvPr>
            <p:cNvSpPr/>
            <p:nvPr/>
          </p:nvSpPr>
          <p:spPr>
            <a:xfrm>
              <a:off x="939830" y="1112440"/>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Freeform: Shape 11">
              <a:extLst>
                <a:ext uri="{FF2B5EF4-FFF2-40B4-BE49-F238E27FC236}">
                  <a16:creationId xmlns:a16="http://schemas.microsoft.com/office/drawing/2014/main" id="{98E876F2-FEBC-7AD3-10A3-848BD2693301}"/>
                </a:ext>
              </a:extLst>
            </p:cNvPr>
            <p:cNvSpPr/>
            <p:nvPr/>
          </p:nvSpPr>
          <p:spPr>
            <a:xfrm>
              <a:off x="4290565" y="1031216"/>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 name="Slide Number Placeholder 2">
            <a:extLst>
              <a:ext uri="{FF2B5EF4-FFF2-40B4-BE49-F238E27FC236}">
                <a16:creationId xmlns:a16="http://schemas.microsoft.com/office/drawing/2014/main" id="{B113EBA0-94AC-4A9B-FC3D-A25327C9CC15}"/>
              </a:ext>
            </a:extLst>
          </p:cNvPr>
          <p:cNvSpPr>
            <a:spLocks noGrp="1"/>
          </p:cNvSpPr>
          <p:nvPr>
            <p:ph type="sldNum" sz="quarter" idx="12"/>
          </p:nvPr>
        </p:nvSpPr>
        <p:spPr/>
        <p:txBody>
          <a:bodyPr/>
          <a:lstStyle/>
          <a:p>
            <a:fld id="{330EA680-D336-4FF7-8B7A-9848BB0A1C32}" type="slidenum">
              <a:rPr lang="en-GB" smtClean="0"/>
              <a:t>6</a:t>
            </a:fld>
            <a:endParaRPr lang="en-US"/>
          </a:p>
        </p:txBody>
      </p:sp>
    </p:spTree>
    <p:extLst>
      <p:ext uri="{BB962C8B-B14F-4D97-AF65-F5344CB8AC3E}">
        <p14:creationId xmlns:p14="http://schemas.microsoft.com/office/powerpoint/2010/main" val="705190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8DFAD51-DA0A-898A-D4DB-10FBD04966BD}"/>
              </a:ext>
            </a:extLst>
          </p:cNvPr>
          <p:cNvCxnSpPr>
            <a:cxnSpLocks/>
          </p:cNvCxnSpPr>
          <p:nvPr/>
        </p:nvCxnSpPr>
        <p:spPr>
          <a:xfrm>
            <a:off x="1050121" y="6475347"/>
            <a:ext cx="1572751" cy="11568"/>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A1C8B7-F7C4-4A9B-5949-9B440705D91C}"/>
              </a:ext>
            </a:extLst>
          </p:cNvPr>
          <p:cNvSpPr txBox="1"/>
          <p:nvPr/>
        </p:nvSpPr>
        <p:spPr>
          <a:xfrm>
            <a:off x="2193468" y="6532448"/>
            <a:ext cx="705507" cy="25782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Situation</a:t>
            </a:r>
            <a:endParaRPr lang="en-US" sz="900"/>
          </a:p>
        </p:txBody>
      </p:sp>
      <p:sp>
        <p:nvSpPr>
          <p:cNvPr id="14" name="Oval 13">
            <a:extLst>
              <a:ext uri="{FF2B5EF4-FFF2-40B4-BE49-F238E27FC236}">
                <a16:creationId xmlns:a16="http://schemas.microsoft.com/office/drawing/2014/main" id="{6063A462-7A47-61FD-48D0-F734F0610995}"/>
              </a:ext>
            </a:extLst>
          </p:cNvPr>
          <p:cNvSpPr/>
          <p:nvPr/>
        </p:nvSpPr>
        <p:spPr>
          <a:xfrm rot="16200000">
            <a:off x="894285" y="637776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5" name="Oval 14">
            <a:extLst>
              <a:ext uri="{FF2B5EF4-FFF2-40B4-BE49-F238E27FC236}">
                <a16:creationId xmlns:a16="http://schemas.microsoft.com/office/drawing/2014/main" id="{9C1A9351-AE24-83A9-0273-33E8ECD46F77}"/>
              </a:ext>
            </a:extLst>
          </p:cNvPr>
          <p:cNvSpPr/>
          <p:nvPr/>
        </p:nvSpPr>
        <p:spPr>
          <a:xfrm rot="16200000">
            <a:off x="2471837" y="640592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123" name="Straight Arrow Connector 122">
            <a:extLst>
              <a:ext uri="{FF2B5EF4-FFF2-40B4-BE49-F238E27FC236}">
                <a16:creationId xmlns:a16="http://schemas.microsoft.com/office/drawing/2014/main" id="{502D4C4A-DBC5-B697-BBD8-3EEB072B97AA}"/>
              </a:ext>
            </a:extLst>
          </p:cNvPr>
          <p:cNvCxnSpPr/>
          <p:nvPr/>
        </p:nvCxnSpPr>
        <p:spPr>
          <a:xfrm flipV="1">
            <a:off x="453537" y="1170279"/>
            <a:ext cx="10714609" cy="26785"/>
          </a:xfrm>
          <a:prstGeom prst="straightConnector1">
            <a:avLst/>
          </a:prstGeom>
        </p:spPr>
        <p:style>
          <a:lnRef idx="2">
            <a:schemeClr val="dk1"/>
          </a:lnRef>
          <a:fillRef idx="0">
            <a:schemeClr val="dk1"/>
          </a:fillRef>
          <a:effectRef idx="1">
            <a:schemeClr val="dk1"/>
          </a:effectRef>
          <a:fontRef idx="minor">
            <a:schemeClr val="tx1"/>
          </a:fontRef>
        </p:style>
      </p:cxnSp>
      <p:pic>
        <p:nvPicPr>
          <p:cNvPr id="145" name="Picture 144" descr="New robots, new jobs">
            <a:extLst>
              <a:ext uri="{FF2B5EF4-FFF2-40B4-BE49-F238E27FC236}">
                <a16:creationId xmlns:a16="http://schemas.microsoft.com/office/drawing/2014/main" id="{EA9B4A96-92E9-3BD5-3725-EF4E90ED2C00}"/>
              </a:ext>
            </a:extLst>
          </p:cNvPr>
          <p:cNvPicPr>
            <a:picLocks noChangeAspect="1"/>
          </p:cNvPicPr>
          <p:nvPr/>
        </p:nvPicPr>
        <p:blipFill rotWithShape="1">
          <a:blip r:embed="rId3"/>
          <a:srcRect l="28365" r="27982" b="-2"/>
          <a:stretch/>
        </p:blipFill>
        <p:spPr>
          <a:xfrm>
            <a:off x="296002" y="3400361"/>
            <a:ext cx="2379657" cy="2733426"/>
          </a:xfrm>
          <a:custGeom>
            <a:avLst/>
            <a:gdLst/>
            <a:ahLst/>
            <a:cxnLst/>
            <a:rect l="l" t="t" r="r" b="b"/>
            <a:pathLst>
              <a:path w="2952750" h="3382069">
                <a:moveTo>
                  <a:pt x="0" y="0"/>
                </a:moveTo>
                <a:lnTo>
                  <a:pt x="2952750" y="357413"/>
                </a:lnTo>
                <a:lnTo>
                  <a:pt x="2952749" y="3382069"/>
                </a:lnTo>
                <a:lnTo>
                  <a:pt x="0" y="3382069"/>
                </a:lnTo>
                <a:close/>
              </a:path>
            </a:pathLst>
          </a:custGeom>
        </p:spPr>
      </p:pic>
      <p:sp>
        <p:nvSpPr>
          <p:cNvPr id="149" name="Title 1">
            <a:extLst>
              <a:ext uri="{FF2B5EF4-FFF2-40B4-BE49-F238E27FC236}">
                <a16:creationId xmlns:a16="http://schemas.microsoft.com/office/drawing/2014/main" id="{59309FFE-FCE5-623D-3212-19893B08185B}"/>
              </a:ext>
            </a:extLst>
          </p:cNvPr>
          <p:cNvSpPr>
            <a:spLocks noGrp="1"/>
          </p:cNvSpPr>
          <p:nvPr>
            <p:ph type="title"/>
          </p:nvPr>
        </p:nvSpPr>
        <p:spPr>
          <a:xfrm>
            <a:off x="349928" y="325650"/>
            <a:ext cx="11500557" cy="1098128"/>
          </a:xfrm>
        </p:spPr>
        <p:txBody>
          <a:bodyPr vert="horz" lIns="91440" tIns="45720" rIns="91440" bIns="45720" rtlCol="0" anchor="t">
            <a:normAutofit/>
          </a:bodyPr>
          <a:lstStyle/>
          <a:p>
            <a:r>
              <a:rPr lang="en-US" sz="2800">
                <a:latin typeface="Sitka Heading"/>
              </a:rPr>
              <a:t>New</a:t>
            </a:r>
            <a:r>
              <a:rPr lang="en-US" sz="2800" kern="1200">
                <a:latin typeface="Sitka Heading"/>
              </a:rPr>
              <a:t> </a:t>
            </a:r>
            <a:r>
              <a:rPr lang="en-US" sz="2800">
                <a:latin typeface="Sitka Heading"/>
              </a:rPr>
              <a:t>hires </a:t>
            </a:r>
            <a:r>
              <a:rPr lang="en-US" sz="2800" kern="1200">
                <a:latin typeface="Sitka Heading"/>
              </a:rPr>
              <a:t>are trained for their job roles through </a:t>
            </a:r>
            <a:r>
              <a:rPr lang="en-US" sz="2800">
                <a:latin typeface="Sitka Heading"/>
              </a:rPr>
              <a:t>extended hours of audio-visual</a:t>
            </a:r>
            <a:r>
              <a:rPr lang="en-US" sz="2800" kern="1200">
                <a:latin typeface="Sitka Heading"/>
              </a:rPr>
              <a:t> and textual </a:t>
            </a:r>
            <a:r>
              <a:rPr lang="en-US" sz="2800">
                <a:latin typeface="Sitka Heading"/>
              </a:rPr>
              <a:t>pieces of training</a:t>
            </a:r>
            <a:endParaRPr lang="en-US" sz="2800" kern="1200">
              <a:latin typeface="Sitka Heading"/>
              <a:cs typeface="Calibri Light"/>
            </a:endParaRPr>
          </a:p>
        </p:txBody>
      </p:sp>
      <p:pic>
        <p:nvPicPr>
          <p:cNvPr id="151" name="Picture 150" descr="How Robots Helped Create 100,000 Jobs at Amazon">
            <a:extLst>
              <a:ext uri="{FF2B5EF4-FFF2-40B4-BE49-F238E27FC236}">
                <a16:creationId xmlns:a16="http://schemas.microsoft.com/office/drawing/2014/main" id="{562CA40E-F893-012F-CCBB-D478BE8CE51A}"/>
              </a:ext>
            </a:extLst>
          </p:cNvPr>
          <p:cNvPicPr>
            <a:picLocks noChangeAspect="1"/>
          </p:cNvPicPr>
          <p:nvPr/>
        </p:nvPicPr>
        <p:blipFill rotWithShape="1">
          <a:blip r:embed="rId4"/>
          <a:srcRect l="19876" r="26573" b="-3"/>
          <a:stretch/>
        </p:blipFill>
        <p:spPr>
          <a:xfrm>
            <a:off x="3300685" y="3692670"/>
            <a:ext cx="2328509" cy="2447417"/>
          </a:xfrm>
          <a:custGeom>
            <a:avLst/>
            <a:gdLst/>
            <a:ahLst/>
            <a:cxnLst/>
            <a:rect l="l" t="t" r="r" b="b"/>
            <a:pathLst>
              <a:path w="2857499" h="3001597">
                <a:moveTo>
                  <a:pt x="0" y="0"/>
                </a:moveTo>
                <a:lnTo>
                  <a:pt x="2264428" y="274096"/>
                </a:lnTo>
                <a:lnTo>
                  <a:pt x="2857499" y="262483"/>
                </a:lnTo>
                <a:lnTo>
                  <a:pt x="2857499" y="3001597"/>
                </a:lnTo>
                <a:lnTo>
                  <a:pt x="0" y="3001597"/>
                </a:lnTo>
                <a:close/>
              </a:path>
            </a:pathLst>
          </a:custGeom>
        </p:spPr>
      </p:pic>
      <p:pic>
        <p:nvPicPr>
          <p:cNvPr id="153" name="Picture 152" descr="A robot sorts and stacks bins at Amazon fulfillment center in front of an employee">
            <a:extLst>
              <a:ext uri="{FF2B5EF4-FFF2-40B4-BE49-F238E27FC236}">
                <a16:creationId xmlns:a16="http://schemas.microsoft.com/office/drawing/2014/main" id="{E7E1E52D-C21A-2192-FC1E-2EB1F563D3A7}"/>
              </a:ext>
            </a:extLst>
          </p:cNvPr>
          <p:cNvPicPr>
            <a:picLocks noChangeAspect="1"/>
          </p:cNvPicPr>
          <p:nvPr/>
        </p:nvPicPr>
        <p:blipFill rotWithShape="1">
          <a:blip r:embed="rId5"/>
          <a:srcRect l="26850" r="11003" b="1"/>
          <a:stretch/>
        </p:blipFill>
        <p:spPr>
          <a:xfrm>
            <a:off x="6411664" y="3587352"/>
            <a:ext cx="2410376" cy="2559025"/>
          </a:xfrm>
          <a:custGeom>
            <a:avLst/>
            <a:gdLst/>
            <a:ahLst/>
            <a:cxnLst/>
            <a:rect l="l" t="t" r="r" b="b"/>
            <a:pathLst>
              <a:path w="2857499" h="3069122">
                <a:moveTo>
                  <a:pt x="2857499" y="0"/>
                </a:moveTo>
                <a:lnTo>
                  <a:pt x="2857499" y="3069122"/>
                </a:lnTo>
                <a:lnTo>
                  <a:pt x="0" y="3069122"/>
                </a:lnTo>
                <a:lnTo>
                  <a:pt x="0" y="326278"/>
                </a:lnTo>
                <a:lnTo>
                  <a:pt x="482053" y="316839"/>
                </a:lnTo>
                <a:lnTo>
                  <a:pt x="1723457" y="195726"/>
                </a:lnTo>
                <a:close/>
              </a:path>
            </a:pathLst>
          </a:custGeom>
        </p:spPr>
      </p:pic>
      <p:pic>
        <p:nvPicPr>
          <p:cNvPr id="155" name="Picture 154" descr="Amazon's robots: job destroyers or dance partners? | The Seattle Times">
            <a:extLst>
              <a:ext uri="{FF2B5EF4-FFF2-40B4-BE49-F238E27FC236}">
                <a16:creationId xmlns:a16="http://schemas.microsoft.com/office/drawing/2014/main" id="{0EAC689C-51E4-0BAF-921F-6B6D466EAA19}"/>
              </a:ext>
            </a:extLst>
          </p:cNvPr>
          <p:cNvPicPr>
            <a:picLocks noChangeAspect="1"/>
          </p:cNvPicPr>
          <p:nvPr/>
        </p:nvPicPr>
        <p:blipFill rotWithShape="1">
          <a:blip r:embed="rId6"/>
          <a:srcRect l="27550" r="17879" b="2"/>
          <a:stretch/>
        </p:blipFill>
        <p:spPr>
          <a:xfrm>
            <a:off x="9566719" y="3151915"/>
            <a:ext cx="2448951" cy="2994465"/>
          </a:xfrm>
          <a:custGeom>
            <a:avLst/>
            <a:gdLst/>
            <a:ahLst/>
            <a:cxnLst/>
            <a:rect l="l" t="t" r="r" b="b"/>
            <a:pathLst>
              <a:path w="2952751" h="3611621">
                <a:moveTo>
                  <a:pt x="2952745" y="0"/>
                </a:moveTo>
                <a:lnTo>
                  <a:pt x="2952751" y="0"/>
                </a:lnTo>
                <a:lnTo>
                  <a:pt x="2952750" y="3611621"/>
                </a:lnTo>
                <a:lnTo>
                  <a:pt x="0" y="3611621"/>
                </a:lnTo>
                <a:lnTo>
                  <a:pt x="0" y="509620"/>
                </a:lnTo>
                <a:close/>
              </a:path>
            </a:pathLst>
          </a:custGeom>
        </p:spPr>
      </p:pic>
      <p:sp>
        <p:nvSpPr>
          <p:cNvPr id="157" name="TextBox 156">
            <a:extLst>
              <a:ext uri="{FF2B5EF4-FFF2-40B4-BE49-F238E27FC236}">
                <a16:creationId xmlns:a16="http://schemas.microsoft.com/office/drawing/2014/main" id="{C3B73047-5DC7-B051-7C04-0EFC293D3E07}"/>
              </a:ext>
            </a:extLst>
          </p:cNvPr>
          <p:cNvSpPr txBox="1"/>
          <p:nvPr/>
        </p:nvSpPr>
        <p:spPr>
          <a:xfrm>
            <a:off x="4364181" y="1423239"/>
            <a:ext cx="303178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itka Text"/>
                <a:cs typeface="Calibri"/>
              </a:rPr>
              <a:t>Types of employees in scope</a:t>
            </a:r>
          </a:p>
        </p:txBody>
      </p:sp>
      <p:sp>
        <p:nvSpPr>
          <p:cNvPr id="161" name="Freeform: Shape 160">
            <a:extLst>
              <a:ext uri="{FF2B5EF4-FFF2-40B4-BE49-F238E27FC236}">
                <a16:creationId xmlns:a16="http://schemas.microsoft.com/office/drawing/2014/main" id="{8320F670-3A1A-4033-AB93-4A9521E1C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5983" y="2862895"/>
            <a:ext cx="11719687"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7">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2" name="TextBox 161">
            <a:extLst>
              <a:ext uri="{FF2B5EF4-FFF2-40B4-BE49-F238E27FC236}">
                <a16:creationId xmlns:a16="http://schemas.microsoft.com/office/drawing/2014/main" id="{48176E09-9FA0-57A0-E684-9F2D69F9C9F1}"/>
              </a:ext>
            </a:extLst>
          </p:cNvPr>
          <p:cNvSpPr txBox="1"/>
          <p:nvPr/>
        </p:nvSpPr>
        <p:spPr>
          <a:xfrm>
            <a:off x="1725521" y="1769603"/>
            <a:ext cx="11713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latin typeface="Sitka Text"/>
                <a:cs typeface="Calibri"/>
              </a:rPr>
              <a:t>Associates</a:t>
            </a:r>
            <a:endParaRPr lang="en-US" sz="1400">
              <a:latin typeface="Sitka Text"/>
            </a:endParaRPr>
          </a:p>
        </p:txBody>
      </p:sp>
      <p:sp>
        <p:nvSpPr>
          <p:cNvPr id="163" name="TextBox 162">
            <a:extLst>
              <a:ext uri="{FF2B5EF4-FFF2-40B4-BE49-F238E27FC236}">
                <a16:creationId xmlns:a16="http://schemas.microsoft.com/office/drawing/2014/main" id="{DC0E5F2B-A105-4B9C-5B04-642CEA0A54A1}"/>
              </a:ext>
            </a:extLst>
          </p:cNvPr>
          <p:cNvSpPr txBox="1"/>
          <p:nvPr/>
        </p:nvSpPr>
        <p:spPr>
          <a:xfrm>
            <a:off x="8325322" y="1763305"/>
            <a:ext cx="1920743" cy="3140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Sitka Text"/>
                <a:cs typeface="Calibri"/>
              </a:rPr>
              <a:t>Operation Managers</a:t>
            </a:r>
            <a:endParaRPr lang="en-US" sz="1400" err="1">
              <a:latin typeface="Sitka Text"/>
            </a:endParaRPr>
          </a:p>
        </p:txBody>
      </p:sp>
      <p:cxnSp>
        <p:nvCxnSpPr>
          <p:cNvPr id="164" name="Straight Arrow Connector 163">
            <a:extLst>
              <a:ext uri="{FF2B5EF4-FFF2-40B4-BE49-F238E27FC236}">
                <a16:creationId xmlns:a16="http://schemas.microsoft.com/office/drawing/2014/main" id="{6C93246A-FA49-4B99-3DEC-BEBE9C5BAC04}"/>
              </a:ext>
            </a:extLst>
          </p:cNvPr>
          <p:cNvCxnSpPr/>
          <p:nvPr/>
        </p:nvCxnSpPr>
        <p:spPr>
          <a:xfrm flipH="1">
            <a:off x="2724308" y="1750083"/>
            <a:ext cx="3027847" cy="152399"/>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0D47F27-F096-3A96-996A-E570D420511B}"/>
              </a:ext>
            </a:extLst>
          </p:cNvPr>
          <p:cNvCxnSpPr/>
          <p:nvPr/>
        </p:nvCxnSpPr>
        <p:spPr>
          <a:xfrm>
            <a:off x="5718419" y="1747607"/>
            <a:ext cx="2608432" cy="139805"/>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nvGrpSpPr>
          <p:cNvPr id="166" name="Google Shape;6783;p88">
            <a:extLst>
              <a:ext uri="{FF2B5EF4-FFF2-40B4-BE49-F238E27FC236}">
                <a16:creationId xmlns:a16="http://schemas.microsoft.com/office/drawing/2014/main" id="{3801B51F-083E-D3C8-B50C-1C5C6E879BD5}"/>
              </a:ext>
            </a:extLst>
          </p:cNvPr>
          <p:cNvGrpSpPr/>
          <p:nvPr/>
        </p:nvGrpSpPr>
        <p:grpSpPr>
          <a:xfrm>
            <a:off x="5527852" y="2470128"/>
            <a:ext cx="478409" cy="505239"/>
            <a:chOff x="10948065" y="1235308"/>
            <a:chExt cx="566854" cy="566471"/>
          </a:xfrm>
        </p:grpSpPr>
        <p:sp>
          <p:nvSpPr>
            <p:cNvPr id="167" name="Google Shape;6784;p88">
              <a:extLst>
                <a:ext uri="{FF2B5EF4-FFF2-40B4-BE49-F238E27FC236}">
                  <a16:creationId xmlns:a16="http://schemas.microsoft.com/office/drawing/2014/main" id="{DEB92D5D-394D-D5A4-E908-7353E6472A92}"/>
                </a:ext>
              </a:extLst>
            </p:cNvPr>
            <p:cNvSpPr/>
            <p:nvPr/>
          </p:nvSpPr>
          <p:spPr>
            <a:xfrm>
              <a:off x="11282635" y="1235308"/>
              <a:ext cx="200189" cy="299118"/>
            </a:xfrm>
            <a:custGeom>
              <a:avLst/>
              <a:gdLst>
                <a:gd name="f0" fmla="val w"/>
                <a:gd name="f1" fmla="val h"/>
                <a:gd name="f2" fmla="val 0"/>
                <a:gd name="f3" fmla="val 4128"/>
                <a:gd name="f4" fmla="val 6168"/>
                <a:gd name="f5" fmla="val 2426"/>
                <a:gd name="f6" fmla="val 1"/>
                <a:gd name="f7" fmla="val 2286"/>
                <a:gd name="f8" fmla="val 2136"/>
                <a:gd name="f9" fmla="val 77"/>
                <a:gd name="f10" fmla="val 2112"/>
                <a:gd name="f11" fmla="val 244"/>
                <a:gd name="f12" fmla="val 64"/>
                <a:gd name="f13" fmla="val 5064"/>
                <a:gd name="f14" fmla="val 5222"/>
                <a:gd name="f15" fmla="val 5474"/>
                <a:gd name="f16" fmla="val 253"/>
                <a:gd name="f17" fmla="val 5506"/>
                <a:gd name="f18" fmla="val 295"/>
                <a:gd name="f19" fmla="val 5531"/>
                <a:gd name="f20" fmla="val 342"/>
                <a:gd name="f21" fmla="val 5543"/>
                <a:gd name="f22" fmla="val 389"/>
                <a:gd name="f23" fmla="val 517"/>
                <a:gd name="f24" fmla="val 648"/>
                <a:gd name="f25" fmla="val 5455"/>
                <a:gd name="f26" fmla="val 694"/>
                <a:gd name="f27" fmla="val 5317"/>
                <a:gd name="f28" fmla="val 1261"/>
                <a:gd name="f29" fmla="val 4025"/>
                <a:gd name="f30" fmla="val 1419"/>
                <a:gd name="f31" fmla="val 4088"/>
                <a:gd name="f32" fmla="val 1576"/>
                <a:gd name="f33" fmla="val 4119"/>
                <a:gd name="f34" fmla="val 1765"/>
                <a:gd name="f35" fmla="val 1891"/>
                <a:gd name="f36" fmla="val 1986"/>
                <a:gd name="f37" fmla="val 4056"/>
                <a:gd name="f38" fmla="val 4844"/>
                <a:gd name="f39" fmla="val 1450"/>
                <a:gd name="f40" fmla="val 4970"/>
                <a:gd name="f41" fmla="val 946"/>
                <a:gd name="f42" fmla="val 789"/>
                <a:gd name="f43" fmla="val 6167"/>
                <a:gd name="f44" fmla="val 4002"/>
                <a:gd name="f45" fmla="val 3466"/>
                <a:gd name="f46" fmla="val 5001"/>
                <a:gd name="f47" fmla="val 2773"/>
                <a:gd name="f48" fmla="val 3143"/>
                <a:gd name="f49" fmla="val 2670"/>
                <a:gd name="f50" fmla="val 2458"/>
                <a:gd name="f51" fmla="val 2324"/>
                <a:gd name="f52" fmla="val 2080"/>
                <a:gd name="f53" fmla="val 2166"/>
                <a:gd name="f54" fmla="val 496"/>
                <a:gd name="f55" fmla="val 307"/>
                <a:gd name="f56" fmla="val 2710"/>
                <a:gd name="f57" fmla="val 118"/>
                <a:gd name="f58" fmla="val 2553"/>
                <a:gd name="f59" fmla="val 24"/>
                <a:gd name="f60" fmla="val 2515"/>
                <a:gd name="f61" fmla="val 8"/>
                <a:gd name="f62" fmla="val 2471"/>
                <a:gd name="f63" fmla="*/ f0 1 4128"/>
                <a:gd name="f64" fmla="*/ f1 1 6168"/>
                <a:gd name="f65" fmla="val f2"/>
                <a:gd name="f66" fmla="val f3"/>
                <a:gd name="f67" fmla="val f4"/>
                <a:gd name="f68" fmla="+- f67 0 f65"/>
                <a:gd name="f69" fmla="+- f66 0 f65"/>
                <a:gd name="f70" fmla="*/ f69 1 4128"/>
                <a:gd name="f71" fmla="*/ f68 1 6168"/>
                <a:gd name="f72" fmla="*/ f65 1 f70"/>
                <a:gd name="f73" fmla="*/ f66 1 f70"/>
                <a:gd name="f74" fmla="*/ f65 1 f71"/>
                <a:gd name="f75" fmla="*/ f67 1 f71"/>
                <a:gd name="f76" fmla="*/ f72 f63 1"/>
                <a:gd name="f77" fmla="*/ f73 f63 1"/>
                <a:gd name="f78" fmla="*/ f75 f64 1"/>
                <a:gd name="f79" fmla="*/ f74 f64 1"/>
              </a:gdLst>
              <a:ahLst/>
              <a:cxnLst>
                <a:cxn ang="3cd4">
                  <a:pos x="hc" y="t"/>
                </a:cxn>
                <a:cxn ang="0">
                  <a:pos x="r" y="vc"/>
                </a:cxn>
                <a:cxn ang="cd4">
                  <a:pos x="hc" y="b"/>
                </a:cxn>
                <a:cxn ang="cd2">
                  <a:pos x="l" y="vc"/>
                </a:cxn>
              </a:cxnLst>
              <a:rect l="f76" t="f79" r="f77" b="f78"/>
              <a:pathLst>
                <a:path w="4128" h="6168">
                  <a:moveTo>
                    <a:pt x="f5" y="f6"/>
                  </a:moveTo>
                  <a:cubicBezTo>
                    <a:pt x="f7" y="f6"/>
                    <a:pt x="f8" y="f9"/>
                    <a:pt x="f10" y="f11"/>
                  </a:cubicBezTo>
                  <a:lnTo>
                    <a:pt x="f12" y="f13"/>
                  </a:lnTo>
                  <a:cubicBezTo>
                    <a:pt x="f6" y="f14"/>
                    <a:pt x="f12" y="f15"/>
                    <a:pt x="f16" y="f17"/>
                  </a:cubicBezTo>
                  <a:cubicBezTo>
                    <a:pt x="f18" y="f19"/>
                    <a:pt x="f20" y="f21"/>
                    <a:pt x="f22" y="f21"/>
                  </a:cubicBezTo>
                  <a:cubicBezTo>
                    <a:pt x="f23" y="f21"/>
                    <a:pt x="f24" y="f25"/>
                    <a:pt x="f26" y="f27"/>
                  </a:cubicBezTo>
                  <a:lnTo>
                    <a:pt x="f28" y="f29"/>
                  </a:lnTo>
                  <a:cubicBezTo>
                    <a:pt x="f30" y="f31"/>
                    <a:pt x="f32" y="f33"/>
                    <a:pt x="f34" y="f33"/>
                  </a:cubicBezTo>
                  <a:cubicBezTo>
                    <a:pt x="f35" y="f33"/>
                    <a:pt x="f36" y="f31"/>
                    <a:pt x="f10" y="f37"/>
                  </a:cubicBezTo>
                  <a:lnTo>
                    <a:pt x="f10" y="f38"/>
                  </a:lnTo>
                  <a:cubicBezTo>
                    <a:pt x="f39" y="f40"/>
                    <a:pt x="f41" y="f17"/>
                    <a:pt x="f42" y="f43"/>
                  </a:cubicBezTo>
                  <a:lnTo>
                    <a:pt x="f3" y="f43"/>
                  </a:lnTo>
                  <a:cubicBezTo>
                    <a:pt x="f44" y="f17"/>
                    <a:pt x="f45" y="f46"/>
                    <a:pt x="f47" y="f38"/>
                  </a:cubicBezTo>
                  <a:lnTo>
                    <a:pt x="f47" y="f48"/>
                  </a:lnTo>
                  <a:cubicBezTo>
                    <a:pt x="f47" y="f49"/>
                    <a:pt x="f50" y="f51"/>
                    <a:pt x="f52" y="f53"/>
                  </a:cubicBezTo>
                  <a:lnTo>
                    <a:pt x="f47" y="f54"/>
                  </a:lnTo>
                  <a:cubicBezTo>
                    <a:pt x="f47" y="f55"/>
                    <a:pt x="f56" y="f57"/>
                    <a:pt x="f58" y="f59"/>
                  </a:cubicBezTo>
                  <a:cubicBezTo>
                    <a:pt x="f60" y="f61"/>
                    <a:pt x="f62" y="f6"/>
                    <a:pt x="f5" y="f6"/>
                  </a:cubicBezTo>
                  <a:close/>
                </a:path>
              </a:pathLst>
            </a:custGeom>
            <a:solidFill>
              <a:srgbClr val="FF9900"/>
            </a:solidFill>
            <a:ln cap="flat">
              <a:noFill/>
              <a:prstDash val="solid"/>
            </a:ln>
          </p:spPr>
          <p:txBody>
            <a:bodyPr vert="horz" wrap="square" lIns="91421" tIns="91421" rIns="91421" bIns="91421" anchor="ctr" anchorCtr="0" compatLnSpc="1">
              <a:no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PE" sz="1400" b="0" i="0" u="none" strike="noStrike" kern="1200" cap="none" spc="0" baseline="0">
                <a:solidFill>
                  <a:srgbClr val="000000"/>
                </a:solidFill>
                <a:uFillTx/>
                <a:latin typeface="Calibri"/>
                <a:ea typeface="Arial"/>
                <a:cs typeface="Arial"/>
              </a:endParaRPr>
            </a:p>
          </p:txBody>
        </p:sp>
        <p:sp>
          <p:nvSpPr>
            <p:cNvPr id="168" name="Google Shape;6785;p88">
              <a:extLst>
                <a:ext uri="{FF2B5EF4-FFF2-40B4-BE49-F238E27FC236}">
                  <a16:creationId xmlns:a16="http://schemas.microsoft.com/office/drawing/2014/main" id="{E266FA3C-C48E-B7E8-A8A4-7A2C0A14D7C7}"/>
                </a:ext>
              </a:extLst>
            </p:cNvPr>
            <p:cNvSpPr/>
            <p:nvPr/>
          </p:nvSpPr>
          <p:spPr>
            <a:xfrm>
              <a:off x="10948065" y="1438113"/>
              <a:ext cx="301011" cy="363666"/>
            </a:xfrm>
            <a:custGeom>
              <a:avLst/>
              <a:gdLst>
                <a:gd name="f0" fmla="val w"/>
                <a:gd name="f1" fmla="val h"/>
                <a:gd name="f2" fmla="val 0"/>
                <a:gd name="f3" fmla="val 6207"/>
                <a:gd name="f4" fmla="val 7499"/>
                <a:gd name="f5" fmla="val 693"/>
                <a:gd name="f6" fmla="val 315"/>
                <a:gd name="f7" fmla="val 662"/>
                <a:gd name="f8" fmla="val 6490"/>
                <a:gd name="f9" fmla="val 32"/>
                <a:gd name="f10" fmla="val 7026"/>
                <a:gd name="f11" fmla="val 504"/>
                <a:gd name="f12" fmla="val 7498"/>
                <a:gd name="f13" fmla="val 1103"/>
                <a:gd name="f14" fmla="val 5797"/>
                <a:gd name="f15" fmla="val 5608"/>
                <a:gd name="f16" fmla="val 6049"/>
                <a:gd name="f17" fmla="val 5451"/>
                <a:gd name="f18" fmla="val 5860"/>
                <a:gd name="f19" fmla="val 1765"/>
                <a:gd name="f20" fmla="val 1576"/>
                <a:gd name="f21" fmla="val 1418"/>
                <a:gd name="f22" fmla="val 5293"/>
                <a:gd name="f23" fmla="val 5104"/>
                <a:gd name="f24" fmla="val 252"/>
                <a:gd name="f25" fmla="*/ f0 1 6207"/>
                <a:gd name="f26" fmla="*/ f1 1 7499"/>
                <a:gd name="f27" fmla="val f2"/>
                <a:gd name="f28" fmla="val f3"/>
                <a:gd name="f29" fmla="val f4"/>
                <a:gd name="f30" fmla="+- f29 0 f27"/>
                <a:gd name="f31" fmla="+- f28 0 f27"/>
                <a:gd name="f32" fmla="*/ f31 1 6207"/>
                <a:gd name="f33" fmla="*/ f30 1 7499"/>
                <a:gd name="f34" fmla="*/ f27 1 f32"/>
                <a:gd name="f35" fmla="*/ f28 1 f32"/>
                <a:gd name="f36" fmla="*/ f27 1 f33"/>
                <a:gd name="f37" fmla="*/ f29 1 f33"/>
                <a:gd name="f38" fmla="*/ f34 f25 1"/>
                <a:gd name="f39" fmla="*/ f35 f25 1"/>
                <a:gd name="f40" fmla="*/ f37 f26 1"/>
                <a:gd name="f41" fmla="*/ f36 f26 1"/>
              </a:gdLst>
              <a:ahLst/>
              <a:cxnLst>
                <a:cxn ang="3cd4">
                  <a:pos x="hc" y="t"/>
                </a:cxn>
                <a:cxn ang="0">
                  <a:pos x="r" y="vc"/>
                </a:cxn>
                <a:cxn ang="cd4">
                  <a:pos x="hc" y="b"/>
                </a:cxn>
                <a:cxn ang="cd2">
                  <a:pos x="l" y="vc"/>
                </a:cxn>
              </a:cxnLst>
              <a:rect l="f38" t="f41" r="f39" b="f40"/>
              <a:pathLst>
                <a:path w="6207" h="7499">
                  <a:moveTo>
                    <a:pt x="f5" y="f2"/>
                  </a:moveTo>
                  <a:cubicBezTo>
                    <a:pt x="f6" y="f2"/>
                    <a:pt x="f2" y="f6"/>
                    <a:pt x="f2" y="f7"/>
                  </a:cubicBezTo>
                  <a:lnTo>
                    <a:pt x="f2" y="f8"/>
                  </a:lnTo>
                  <a:cubicBezTo>
                    <a:pt x="f9" y="f10"/>
                    <a:pt x="f11" y="f12"/>
                    <a:pt x="f13" y="f12"/>
                  </a:cubicBezTo>
                  <a:lnTo>
                    <a:pt x="f3" y="f12"/>
                  </a:lnTo>
                  <a:lnTo>
                    <a:pt x="f3" y="f14"/>
                  </a:lnTo>
                  <a:cubicBezTo>
                    <a:pt x="f3" y="f15"/>
                    <a:pt x="f16" y="f17"/>
                    <a:pt x="f18" y="f17"/>
                  </a:cubicBezTo>
                  <a:lnTo>
                    <a:pt x="f19" y="f17"/>
                  </a:lnTo>
                  <a:cubicBezTo>
                    <a:pt x="f20" y="f17"/>
                    <a:pt x="f21" y="f22"/>
                    <a:pt x="f21" y="f23"/>
                  </a:cubicBezTo>
                  <a:lnTo>
                    <a:pt x="f21" y="f7"/>
                  </a:lnTo>
                  <a:cubicBezTo>
                    <a:pt x="f21" y="f24"/>
                    <a:pt x="f13" y="f2"/>
                    <a:pt x="f5" y="f2"/>
                  </a:cubicBezTo>
                  <a:close/>
                </a:path>
              </a:pathLst>
            </a:custGeom>
            <a:solidFill>
              <a:srgbClr val="FF9900"/>
            </a:solidFill>
            <a:ln cap="flat">
              <a:noFill/>
              <a:prstDash val="solid"/>
            </a:ln>
          </p:spPr>
          <p:txBody>
            <a:bodyPr vert="horz" wrap="square" lIns="91421" tIns="91421" rIns="91421" bIns="91421" anchor="ctr" anchorCtr="0" compatLnSpc="1">
              <a:no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PE" sz="1400" b="0" i="0" u="none" strike="noStrike" kern="1200" cap="none" spc="0" baseline="0">
                <a:solidFill>
                  <a:srgbClr val="000000"/>
                </a:solidFill>
                <a:uFillTx/>
                <a:latin typeface="Calibri"/>
                <a:ea typeface="Arial"/>
                <a:cs typeface="Arial"/>
              </a:endParaRPr>
            </a:p>
          </p:txBody>
        </p:sp>
        <p:sp>
          <p:nvSpPr>
            <p:cNvPr id="169" name="Google Shape;6786;p88">
              <a:extLst>
                <a:ext uri="{FF2B5EF4-FFF2-40B4-BE49-F238E27FC236}">
                  <a16:creationId xmlns:a16="http://schemas.microsoft.com/office/drawing/2014/main" id="{BED58E7D-6ACD-3E53-58A4-29BD491F2D32}"/>
                </a:ext>
              </a:extLst>
            </p:cNvPr>
            <p:cNvSpPr/>
            <p:nvPr/>
          </p:nvSpPr>
          <p:spPr>
            <a:xfrm>
              <a:off x="11080991" y="1303641"/>
              <a:ext cx="99312" cy="99367"/>
            </a:xfrm>
            <a:custGeom>
              <a:avLst/>
              <a:gdLst>
                <a:gd name="f0" fmla="val w"/>
                <a:gd name="f1" fmla="val h"/>
                <a:gd name="f2" fmla="val 0"/>
                <a:gd name="f3" fmla="val 2048"/>
                <a:gd name="f4" fmla="val 2049"/>
                <a:gd name="f5" fmla="val 1040"/>
                <a:gd name="f6" fmla="val 1"/>
                <a:gd name="f7" fmla="val 473"/>
                <a:gd name="f8" fmla="val 1041"/>
                <a:gd name="f9" fmla="val 1576"/>
                <a:gd name="f10" fmla="val 1607"/>
                <a:gd name="f11" fmla="*/ f0 1 2048"/>
                <a:gd name="f12" fmla="*/ f1 1 2049"/>
                <a:gd name="f13" fmla="val f2"/>
                <a:gd name="f14" fmla="val f3"/>
                <a:gd name="f15" fmla="val f4"/>
                <a:gd name="f16" fmla="+- f15 0 f13"/>
                <a:gd name="f17" fmla="+- f14 0 f13"/>
                <a:gd name="f18" fmla="*/ f17 1 2048"/>
                <a:gd name="f19" fmla="*/ f16 1 2049"/>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2048" h="2049">
                  <a:moveTo>
                    <a:pt x="f5" y="f6"/>
                  </a:moveTo>
                  <a:cubicBezTo>
                    <a:pt x="f7" y="f6"/>
                    <a:pt x="f2" y="f7"/>
                    <a:pt x="f2" y="f8"/>
                  </a:cubicBezTo>
                  <a:cubicBezTo>
                    <a:pt x="f2" y="f9"/>
                    <a:pt x="f7" y="f4"/>
                    <a:pt x="f5" y="f4"/>
                  </a:cubicBezTo>
                  <a:cubicBezTo>
                    <a:pt x="f9" y="f4"/>
                    <a:pt x="f3" y="f9"/>
                    <a:pt x="f3" y="f8"/>
                  </a:cubicBezTo>
                  <a:cubicBezTo>
                    <a:pt x="f3" y="f7"/>
                    <a:pt x="f10" y="f6"/>
                    <a:pt x="f5" y="f6"/>
                  </a:cubicBezTo>
                  <a:close/>
                </a:path>
              </a:pathLst>
            </a:custGeom>
            <a:solidFill>
              <a:srgbClr val="FF9900"/>
            </a:solidFill>
            <a:ln cap="flat">
              <a:noFill/>
              <a:prstDash val="solid"/>
            </a:ln>
          </p:spPr>
          <p:txBody>
            <a:bodyPr vert="horz" wrap="square" lIns="91421" tIns="91421" rIns="91421" bIns="91421" anchor="ctr" anchorCtr="0" compatLnSpc="1">
              <a:no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PE" sz="1400" b="0" i="0" u="none" strike="noStrike" kern="1200" cap="none" spc="0" baseline="0">
                <a:solidFill>
                  <a:srgbClr val="000000"/>
                </a:solidFill>
                <a:uFillTx/>
                <a:latin typeface="Calibri"/>
                <a:ea typeface="Arial"/>
                <a:cs typeface="Arial"/>
              </a:endParaRPr>
            </a:p>
          </p:txBody>
        </p:sp>
        <p:sp>
          <p:nvSpPr>
            <p:cNvPr id="170" name="Google Shape;6787;p88">
              <a:extLst>
                <a:ext uri="{FF2B5EF4-FFF2-40B4-BE49-F238E27FC236}">
                  <a16:creationId xmlns:a16="http://schemas.microsoft.com/office/drawing/2014/main" id="{BA73D86D-F271-1222-D175-D9501B4D01D5}"/>
                </a:ext>
              </a:extLst>
            </p:cNvPr>
            <p:cNvSpPr/>
            <p:nvPr/>
          </p:nvSpPr>
          <p:spPr>
            <a:xfrm>
              <a:off x="11048887" y="1437583"/>
              <a:ext cx="302556" cy="362641"/>
            </a:xfrm>
            <a:custGeom>
              <a:avLst/>
              <a:gdLst>
                <a:gd name="f0" fmla="val w"/>
                <a:gd name="f1" fmla="val h"/>
                <a:gd name="f2" fmla="val 0"/>
                <a:gd name="f3" fmla="val 6239"/>
                <a:gd name="f4" fmla="val 7478"/>
                <a:gd name="f5" fmla="val 1641"/>
                <a:gd name="f6" fmla="val 1"/>
                <a:gd name="f7" fmla="val 1242"/>
                <a:gd name="f8" fmla="val 819"/>
                <a:gd name="f9" fmla="val 205"/>
                <a:gd name="f10" fmla="val 568"/>
                <a:gd name="f11" fmla="val 484"/>
                <a:gd name="f12" fmla="val 190"/>
                <a:gd name="f13" fmla="val 799"/>
                <a:gd name="f14" fmla="val 1209"/>
                <a:gd name="f15" fmla="val 1681"/>
                <a:gd name="f16" fmla="val 4769"/>
                <a:gd name="f17" fmla="val 2679"/>
                <a:gd name="f18" fmla="val 2521"/>
                <a:gd name="f19" fmla="val 4359"/>
                <a:gd name="f20" fmla="val 2175"/>
                <a:gd name="f21" fmla="val 4107"/>
                <a:gd name="f22" fmla="val 1702"/>
                <a:gd name="f23" fmla="val 1040"/>
                <a:gd name="f24" fmla="val 820"/>
                <a:gd name="f25" fmla="val 662"/>
                <a:gd name="f26" fmla="val 3949"/>
                <a:gd name="f27" fmla="val 3729"/>
                <a:gd name="f28" fmla="val 2374"/>
                <a:gd name="f29" fmla="val 2154"/>
                <a:gd name="f30" fmla="val 1996"/>
                <a:gd name="f31" fmla="val 1229"/>
                <a:gd name="f32" fmla="val 1387"/>
                <a:gd name="f33" fmla="val 3382"/>
                <a:gd name="f34" fmla="val 1733"/>
                <a:gd name="f35" fmla="val 2553"/>
                <a:gd name="f36" fmla="val 3277"/>
                <a:gd name="f37" fmla="val 3981"/>
                <a:gd name="f38" fmla="val 3435"/>
                <a:gd name="f39" fmla="val 3813"/>
                <a:gd name="f40" fmla="val 4380"/>
                <a:gd name="f41" fmla="val 4852"/>
                <a:gd name="f42" fmla="val 5241"/>
                <a:gd name="f43" fmla="val 5777"/>
                <a:gd name="f44" fmla="val 5084"/>
                <a:gd name="f45" fmla="val 6176"/>
                <a:gd name="f46" fmla="val 4580"/>
                <a:gd name="f47" fmla="val 5703"/>
                <a:gd name="f48" fmla="val 5168"/>
                <a:gd name="f49" fmla="val 3781"/>
                <a:gd name="f50" fmla="val 3592"/>
                <a:gd name="f51" fmla="val 1807"/>
                <a:gd name="f52" fmla="val 862"/>
                <a:gd name="f53" fmla="val 2710"/>
                <a:gd name="f54" fmla="val 43"/>
                <a:gd name="f55" fmla="val 1796"/>
                <a:gd name="f56" fmla="val 11"/>
                <a:gd name="f57" fmla="val 1745"/>
                <a:gd name="f58" fmla="val 4"/>
                <a:gd name="f59" fmla="val 1694"/>
                <a:gd name="f60" fmla="*/ f0 1 6239"/>
                <a:gd name="f61" fmla="*/ f1 1 7478"/>
                <a:gd name="f62" fmla="val f2"/>
                <a:gd name="f63" fmla="val f3"/>
                <a:gd name="f64" fmla="val f4"/>
                <a:gd name="f65" fmla="+- f64 0 f62"/>
                <a:gd name="f66" fmla="+- f63 0 f62"/>
                <a:gd name="f67" fmla="*/ f66 1 6239"/>
                <a:gd name="f68" fmla="*/ f65 1 7478"/>
                <a:gd name="f69" fmla="*/ f62 1 f67"/>
                <a:gd name="f70" fmla="*/ f63 1 f67"/>
                <a:gd name="f71" fmla="*/ f62 1 f68"/>
                <a:gd name="f72" fmla="*/ f64 1 f68"/>
                <a:gd name="f73" fmla="*/ f69 f60 1"/>
                <a:gd name="f74" fmla="*/ f70 f60 1"/>
                <a:gd name="f75" fmla="*/ f72 f61 1"/>
                <a:gd name="f76" fmla="*/ f71 f61 1"/>
              </a:gdLst>
              <a:ahLst/>
              <a:cxnLst>
                <a:cxn ang="3cd4">
                  <a:pos x="hc" y="t"/>
                </a:cxn>
                <a:cxn ang="0">
                  <a:pos x="r" y="vc"/>
                </a:cxn>
                <a:cxn ang="cd4">
                  <a:pos x="hc" y="b"/>
                </a:cxn>
                <a:cxn ang="cd2">
                  <a:pos x="l" y="vc"/>
                </a:cxn>
              </a:cxnLst>
              <a:rect l="f73" t="f76" r="f74" b="f75"/>
              <a:pathLst>
                <a:path w="6239" h="7478">
                  <a:moveTo>
                    <a:pt x="f5" y="f6"/>
                  </a:moveTo>
                  <a:cubicBezTo>
                    <a:pt x="f7" y="f6"/>
                    <a:pt x="f8" y="f9"/>
                    <a:pt x="f10" y="f11"/>
                  </a:cubicBezTo>
                  <a:cubicBezTo>
                    <a:pt x="f12" y="f13"/>
                    <a:pt x="f6" y="f14"/>
                    <a:pt x="f6" y="f15"/>
                  </a:cubicBezTo>
                  <a:lnTo>
                    <a:pt x="f6" y="f16"/>
                  </a:lnTo>
                  <a:lnTo>
                    <a:pt x="f17" y="f16"/>
                  </a:lnTo>
                  <a:cubicBezTo>
                    <a:pt x="f18" y="f19"/>
                    <a:pt x="f20" y="f21"/>
                    <a:pt x="f22" y="f21"/>
                  </a:cubicBezTo>
                  <a:lnTo>
                    <a:pt x="f23" y="f21"/>
                  </a:lnTo>
                  <a:cubicBezTo>
                    <a:pt x="f24" y="f21"/>
                    <a:pt x="f25" y="f26"/>
                    <a:pt x="f25" y="f27"/>
                  </a:cubicBezTo>
                  <a:lnTo>
                    <a:pt x="f25" y="f28"/>
                  </a:lnTo>
                  <a:cubicBezTo>
                    <a:pt x="f25" y="f29"/>
                    <a:pt x="f24" y="f30"/>
                    <a:pt x="f23" y="f30"/>
                  </a:cubicBezTo>
                  <a:cubicBezTo>
                    <a:pt x="f31" y="f30"/>
                    <a:pt x="f32" y="f29"/>
                    <a:pt x="f32" y="f28"/>
                  </a:cubicBezTo>
                  <a:lnTo>
                    <a:pt x="f32" y="f33"/>
                  </a:lnTo>
                  <a:lnTo>
                    <a:pt x="f34" y="f33"/>
                  </a:lnTo>
                  <a:cubicBezTo>
                    <a:pt x="f35" y="f33"/>
                    <a:pt x="f36" y="f37"/>
                    <a:pt x="f38" y="f16"/>
                  </a:cubicBezTo>
                  <a:lnTo>
                    <a:pt x="f39" y="f16"/>
                  </a:lnTo>
                  <a:cubicBezTo>
                    <a:pt x="f40" y="f16"/>
                    <a:pt x="f41" y="f42"/>
                    <a:pt x="f41" y="f43"/>
                  </a:cubicBezTo>
                  <a:lnTo>
                    <a:pt x="f41" y="f4"/>
                  </a:lnTo>
                  <a:lnTo>
                    <a:pt x="f3" y="f4"/>
                  </a:lnTo>
                  <a:lnTo>
                    <a:pt x="f3" y="f44"/>
                  </a:lnTo>
                  <a:cubicBezTo>
                    <a:pt x="f45" y="f46"/>
                    <a:pt x="f47" y="f21"/>
                    <a:pt x="f48" y="f21"/>
                  </a:cubicBezTo>
                  <a:lnTo>
                    <a:pt x="f49" y="f21"/>
                  </a:lnTo>
                  <a:cubicBezTo>
                    <a:pt x="f50" y="f21"/>
                    <a:pt x="f38" y="f26"/>
                    <a:pt x="f38" y="f27"/>
                  </a:cubicBezTo>
                  <a:lnTo>
                    <a:pt x="f38" y="f51"/>
                  </a:lnTo>
                  <a:cubicBezTo>
                    <a:pt x="f38" y="f52"/>
                    <a:pt x="f53" y="f54"/>
                    <a:pt x="f55" y="f56"/>
                  </a:cubicBezTo>
                  <a:cubicBezTo>
                    <a:pt x="f57" y="f58"/>
                    <a:pt x="f59" y="f6"/>
                    <a:pt x="f5" y="f6"/>
                  </a:cubicBezTo>
                  <a:close/>
                </a:path>
              </a:pathLst>
            </a:custGeom>
            <a:solidFill>
              <a:srgbClr val="FF9900"/>
            </a:solidFill>
            <a:ln cap="flat">
              <a:noFill/>
              <a:prstDash val="solid"/>
            </a:ln>
          </p:spPr>
          <p:txBody>
            <a:bodyPr vert="horz" wrap="square" lIns="91421" tIns="91421" rIns="91421" bIns="91421" anchor="ctr" anchorCtr="0" compatLnSpc="1">
              <a:no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PE" sz="1400" b="0" i="0" u="none" strike="noStrike" kern="1200" cap="none" spc="0" baseline="0">
                <a:solidFill>
                  <a:srgbClr val="000000"/>
                </a:solidFill>
                <a:uFillTx/>
                <a:latin typeface="Calibri"/>
                <a:ea typeface="Arial"/>
                <a:cs typeface="Arial"/>
              </a:endParaRPr>
            </a:p>
          </p:txBody>
        </p:sp>
        <p:sp>
          <p:nvSpPr>
            <p:cNvPr id="171" name="Google Shape;6788;p88">
              <a:extLst>
                <a:ext uri="{FF2B5EF4-FFF2-40B4-BE49-F238E27FC236}">
                  <a16:creationId xmlns:a16="http://schemas.microsoft.com/office/drawing/2014/main" id="{6CAE7D58-78AE-2D30-BF76-A1DEF981ECC1}"/>
                </a:ext>
              </a:extLst>
            </p:cNvPr>
            <p:cNvSpPr/>
            <p:nvPr/>
          </p:nvSpPr>
          <p:spPr>
            <a:xfrm>
              <a:off x="11249021" y="1569485"/>
              <a:ext cx="265898" cy="64209"/>
            </a:xfrm>
            <a:custGeom>
              <a:avLst/>
              <a:gdLst>
                <a:gd name="f0" fmla="val w"/>
                <a:gd name="f1" fmla="val h"/>
                <a:gd name="f2" fmla="val 0"/>
                <a:gd name="f3" fmla="val 5483"/>
                <a:gd name="f4" fmla="val 1324"/>
                <a:gd name="f5" fmla="val 1"/>
                <a:gd name="f6" fmla="val 662"/>
                <a:gd name="f7" fmla="val 1041"/>
                <a:gd name="f8" fmla="val 1576"/>
                <a:gd name="f9" fmla="val 2080"/>
                <a:gd name="f10" fmla="val 946"/>
                <a:gd name="f11" fmla="val 2395"/>
                <a:gd name="f12" fmla="val 5136"/>
                <a:gd name="f13" fmla="val 5325"/>
                <a:gd name="f14" fmla="val 1166"/>
                <a:gd name="f15" fmla="val 977"/>
                <a:gd name="f16" fmla="val 316"/>
                <a:gd name="f17" fmla="val 158"/>
                <a:gd name="f18" fmla="*/ f0 1 5483"/>
                <a:gd name="f19" fmla="*/ f1 1 1324"/>
                <a:gd name="f20" fmla="val f2"/>
                <a:gd name="f21" fmla="val f3"/>
                <a:gd name="f22" fmla="val f4"/>
                <a:gd name="f23" fmla="+- f22 0 f20"/>
                <a:gd name="f24" fmla="+- f21 0 f20"/>
                <a:gd name="f25" fmla="*/ f24 1 5483"/>
                <a:gd name="f26" fmla="*/ f23 1 1324"/>
                <a:gd name="f27" fmla="*/ f20 1 f25"/>
                <a:gd name="f28" fmla="*/ f21 1 f25"/>
                <a:gd name="f29" fmla="*/ f20 1 f26"/>
                <a:gd name="f30" fmla="*/ f22 1 f26"/>
                <a:gd name="f31" fmla="*/ f27 f18 1"/>
                <a:gd name="f32" fmla="*/ f28 f18 1"/>
                <a:gd name="f33" fmla="*/ f30 f19 1"/>
                <a:gd name="f34" fmla="*/ f29 f19 1"/>
              </a:gdLst>
              <a:ahLst/>
              <a:cxnLst>
                <a:cxn ang="3cd4">
                  <a:pos x="hc" y="t"/>
                </a:cxn>
                <a:cxn ang="0">
                  <a:pos x="r" y="vc"/>
                </a:cxn>
                <a:cxn ang="cd4">
                  <a:pos x="hc" y="b"/>
                </a:cxn>
                <a:cxn ang="cd2">
                  <a:pos x="l" y="vc"/>
                </a:cxn>
              </a:cxnLst>
              <a:rect l="f31" t="f34" r="f32" b="f33"/>
              <a:pathLst>
                <a:path w="5483" h="1324">
                  <a:moveTo>
                    <a:pt x="f5" y="f5"/>
                  </a:moveTo>
                  <a:lnTo>
                    <a:pt x="f5" y="f6"/>
                  </a:lnTo>
                  <a:lnTo>
                    <a:pt x="f7" y="f6"/>
                  </a:lnTo>
                  <a:cubicBezTo>
                    <a:pt x="f8" y="f6"/>
                    <a:pt x="f9" y="f10"/>
                    <a:pt x="f11" y="f4"/>
                  </a:cubicBezTo>
                  <a:lnTo>
                    <a:pt x="f12" y="f4"/>
                  </a:lnTo>
                  <a:cubicBezTo>
                    <a:pt x="f13" y="f4"/>
                    <a:pt x="f3" y="f14"/>
                    <a:pt x="f3" y="f15"/>
                  </a:cubicBezTo>
                  <a:lnTo>
                    <a:pt x="f3" y="f16"/>
                  </a:lnTo>
                  <a:cubicBezTo>
                    <a:pt x="f3" y="f17"/>
                    <a:pt x="f13" y="f5"/>
                    <a:pt x="f12" y="f5"/>
                  </a:cubicBezTo>
                  <a:close/>
                </a:path>
              </a:pathLst>
            </a:custGeom>
            <a:solidFill>
              <a:srgbClr val="FF9900"/>
            </a:solidFill>
            <a:ln cap="flat">
              <a:noFill/>
              <a:prstDash val="solid"/>
            </a:ln>
          </p:spPr>
          <p:txBody>
            <a:bodyPr vert="horz" wrap="square" lIns="91421" tIns="91421" rIns="91421" bIns="91421" anchor="ctr" anchorCtr="0" compatLnSpc="1">
              <a:no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PE" sz="1400" b="0" i="0" u="none" strike="noStrike" kern="1200" cap="none" spc="0" baseline="0">
                <a:solidFill>
                  <a:srgbClr val="000000"/>
                </a:solidFill>
                <a:uFillTx/>
                <a:latin typeface="Calibri"/>
                <a:ea typeface="Arial"/>
                <a:cs typeface="Arial"/>
              </a:endParaRPr>
            </a:p>
          </p:txBody>
        </p:sp>
      </p:grpSp>
      <p:grpSp>
        <p:nvGrpSpPr>
          <p:cNvPr id="172" name="Google Shape;5972;p67">
            <a:extLst>
              <a:ext uri="{FF2B5EF4-FFF2-40B4-BE49-F238E27FC236}">
                <a16:creationId xmlns:a16="http://schemas.microsoft.com/office/drawing/2014/main" id="{2D791797-45D9-5031-7C96-EAC00B6C4D95}"/>
              </a:ext>
            </a:extLst>
          </p:cNvPr>
          <p:cNvGrpSpPr/>
          <p:nvPr/>
        </p:nvGrpSpPr>
        <p:grpSpPr>
          <a:xfrm>
            <a:off x="3241476" y="2465648"/>
            <a:ext cx="480672" cy="552946"/>
            <a:chOff x="5231492" y="2522326"/>
            <a:chExt cx="480672" cy="552946"/>
          </a:xfrm>
        </p:grpSpPr>
        <p:sp>
          <p:nvSpPr>
            <p:cNvPr id="173" name="Google Shape;5973;p67">
              <a:extLst>
                <a:ext uri="{FF2B5EF4-FFF2-40B4-BE49-F238E27FC236}">
                  <a16:creationId xmlns:a16="http://schemas.microsoft.com/office/drawing/2014/main" id="{0F46ACE5-1559-5056-80C5-8BBAEEAAAFD0}"/>
                </a:ext>
              </a:extLst>
            </p:cNvPr>
            <p:cNvSpPr/>
            <p:nvPr/>
          </p:nvSpPr>
          <p:spPr>
            <a:xfrm>
              <a:off x="5267181" y="2629430"/>
              <a:ext cx="407922" cy="265121"/>
            </a:xfrm>
            <a:custGeom>
              <a:avLst/>
              <a:gdLst>
                <a:gd name="f0" fmla="val w"/>
                <a:gd name="f1" fmla="val h"/>
                <a:gd name="f2" fmla="val 0"/>
                <a:gd name="f3" fmla="val 9358"/>
                <a:gd name="f4" fmla="val 6082"/>
                <a:gd name="f5" fmla="val 379"/>
                <a:gd name="f6" fmla="val 1"/>
                <a:gd name="f7" fmla="val 158"/>
                <a:gd name="f8" fmla="val 221"/>
                <a:gd name="f9" fmla="val 410"/>
                <a:gd name="f10" fmla="val 6081"/>
                <a:gd name="f11" fmla="val 9357"/>
                <a:gd name="f12" fmla="val 9168"/>
                <a:gd name="f13" fmla="val 8979"/>
                <a:gd name="f14" fmla="*/ f0 1 9358"/>
                <a:gd name="f15" fmla="*/ f1 1 6082"/>
                <a:gd name="f16" fmla="val f2"/>
                <a:gd name="f17" fmla="val f3"/>
                <a:gd name="f18" fmla="val f4"/>
                <a:gd name="f19" fmla="+- f18 0 f16"/>
                <a:gd name="f20" fmla="+- f17 0 f16"/>
                <a:gd name="f21" fmla="*/ f20 1 9358"/>
                <a:gd name="f22" fmla="*/ f19 1 6082"/>
                <a:gd name="f23" fmla="*/ f16 1 f21"/>
                <a:gd name="f24" fmla="*/ f17 1 f21"/>
                <a:gd name="f25" fmla="*/ f16 1 f22"/>
                <a:gd name="f26" fmla="*/ f18 1 f22"/>
                <a:gd name="f27" fmla="*/ f23 f14 1"/>
                <a:gd name="f28" fmla="*/ f24 f14 1"/>
                <a:gd name="f29" fmla="*/ f26 f15 1"/>
                <a:gd name="f30" fmla="*/ f25 f15 1"/>
              </a:gdLst>
              <a:ahLst/>
              <a:cxnLst>
                <a:cxn ang="3cd4">
                  <a:pos x="hc" y="t"/>
                </a:cxn>
                <a:cxn ang="0">
                  <a:pos x="r" y="vc"/>
                </a:cxn>
                <a:cxn ang="cd4">
                  <a:pos x="hc" y="b"/>
                </a:cxn>
                <a:cxn ang="cd2">
                  <a:pos x="l" y="vc"/>
                </a:cxn>
              </a:cxnLst>
              <a:rect l="f27" t="f30" r="f28" b="f29"/>
              <a:pathLst>
                <a:path w="9358" h="6082">
                  <a:moveTo>
                    <a:pt x="f5" y="f6"/>
                  </a:moveTo>
                  <a:cubicBezTo>
                    <a:pt x="f7" y="f6"/>
                    <a:pt x="f6" y="f8"/>
                    <a:pt x="f6" y="f9"/>
                  </a:cubicBezTo>
                  <a:lnTo>
                    <a:pt x="f6" y="f10"/>
                  </a:lnTo>
                  <a:lnTo>
                    <a:pt x="f11" y="f10"/>
                  </a:lnTo>
                  <a:lnTo>
                    <a:pt x="f11" y="f9"/>
                  </a:lnTo>
                  <a:cubicBezTo>
                    <a:pt x="f11" y="f7"/>
                    <a:pt x="f12" y="f6"/>
                    <a:pt x="f13" y="f6"/>
                  </a:cubicBezTo>
                  <a:close/>
                </a:path>
              </a:pathLst>
            </a:custGeom>
            <a:solidFill>
              <a:srgbClr val="FF9900"/>
            </a:solidFill>
            <a:ln cap="flat">
              <a:noFill/>
              <a:prstDash val="solid"/>
            </a:ln>
          </p:spPr>
          <p:txBody>
            <a:bodyPr vert="horz" wrap="square" lIns="91421" tIns="91421" rIns="91421" bIns="91421" anchor="ctr" anchorCtr="0" compatLnSpc="1">
              <a:no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PE" sz="1400" b="0" i="0" u="none" strike="noStrike" kern="1200" cap="none" spc="0" baseline="0">
                <a:solidFill>
                  <a:srgbClr val="AE4500"/>
                </a:solidFill>
                <a:uFillTx/>
                <a:latin typeface="Calibri"/>
                <a:ea typeface="Arial"/>
                <a:cs typeface="Arial"/>
              </a:endParaRPr>
            </a:p>
          </p:txBody>
        </p:sp>
        <p:sp>
          <p:nvSpPr>
            <p:cNvPr id="174" name="Google Shape;5974;p67">
              <a:extLst>
                <a:ext uri="{FF2B5EF4-FFF2-40B4-BE49-F238E27FC236}">
                  <a16:creationId xmlns:a16="http://schemas.microsoft.com/office/drawing/2014/main" id="{EEB5569E-F835-7592-42AF-2E82B5418731}"/>
                </a:ext>
              </a:extLst>
            </p:cNvPr>
            <p:cNvSpPr/>
            <p:nvPr/>
          </p:nvSpPr>
          <p:spPr>
            <a:xfrm>
              <a:off x="5231492" y="2930203"/>
              <a:ext cx="480672" cy="145069"/>
            </a:xfrm>
            <a:custGeom>
              <a:avLst/>
              <a:gdLst>
                <a:gd name="f0" fmla="val w"/>
                <a:gd name="f1" fmla="val h"/>
                <a:gd name="f2" fmla="val 0"/>
                <a:gd name="f3" fmla="val 11027"/>
                <a:gd name="f4" fmla="val 3328"/>
                <a:gd name="f5" fmla="val 63"/>
                <a:gd name="f6" fmla="val 32"/>
                <a:gd name="f7" fmla="val 126"/>
                <a:gd name="f8" fmla="val 284"/>
                <a:gd name="f9" fmla="val 410"/>
                <a:gd name="f10" fmla="val 1103"/>
                <a:gd name="f11" fmla="val 536"/>
                <a:gd name="f12" fmla="val 1670"/>
                <a:gd name="f13" fmla="val 1198"/>
                <a:gd name="f14" fmla="val 3151"/>
                <a:gd name="f15" fmla="val 2615"/>
                <a:gd name="f16" fmla="val 2710"/>
                <a:gd name="f17" fmla="val 2521"/>
                <a:gd name="f18" fmla="val 2930"/>
                <a:gd name="f19" fmla="val 3182"/>
                <a:gd name="f20" fmla="val 2836"/>
                <a:gd name="f21" fmla="val 3277"/>
                <a:gd name="f22" fmla="val 2889"/>
                <a:gd name="f23" fmla="val 3312"/>
                <a:gd name="f24" fmla="val 2949"/>
                <a:gd name="f25" fmla="val 3009"/>
                <a:gd name="f26" fmla="val 3166"/>
                <a:gd name="f27" fmla="val 3326"/>
                <a:gd name="f28" fmla="val 3224"/>
                <a:gd name="f29" fmla="val 3371"/>
                <a:gd name="f30" fmla="val 3088"/>
                <a:gd name="f31" fmla="val 4096"/>
                <a:gd name="f32" fmla="val 1639"/>
                <a:gd name="f33" fmla="val 5073"/>
                <a:gd name="f34" fmla="val 2867"/>
                <a:gd name="f35" fmla="val 3119"/>
                <a:gd name="f36" fmla="val 5262"/>
                <a:gd name="f37" fmla="val 3308"/>
                <a:gd name="f38" fmla="val 5514"/>
                <a:gd name="f39" fmla="val 5734"/>
                <a:gd name="f40" fmla="val 5892"/>
                <a:gd name="f41" fmla="val 6868"/>
                <a:gd name="f42" fmla="val 7593"/>
                <a:gd name="f43" fmla="val 7688"/>
                <a:gd name="f44" fmla="val 3230"/>
                <a:gd name="f45" fmla="val 7835"/>
                <a:gd name="f46" fmla="val 3301"/>
                <a:gd name="f47" fmla="val 7983"/>
                <a:gd name="f48" fmla="val 8032"/>
                <a:gd name="f49" fmla="val 8081"/>
                <a:gd name="f50" fmla="val 3293"/>
                <a:gd name="f51" fmla="val 8129"/>
                <a:gd name="f52" fmla="val 8349"/>
                <a:gd name="f53" fmla="val 8412"/>
                <a:gd name="f54" fmla="val 7814"/>
                <a:gd name="f55" fmla="val 9767"/>
                <a:gd name="f56" fmla="val 10429"/>
                <a:gd name="f57" fmla="val 252"/>
                <a:gd name="f58" fmla="val 10964"/>
                <a:gd name="f59" fmla="val 10933"/>
                <a:gd name="f60" fmla="*/ f0 1 11027"/>
                <a:gd name="f61" fmla="*/ f1 1 3328"/>
                <a:gd name="f62" fmla="val f2"/>
                <a:gd name="f63" fmla="val f3"/>
                <a:gd name="f64" fmla="val f4"/>
                <a:gd name="f65" fmla="+- f64 0 f62"/>
                <a:gd name="f66" fmla="+- f63 0 f62"/>
                <a:gd name="f67" fmla="*/ f66 1 11027"/>
                <a:gd name="f68" fmla="*/ f65 1 3328"/>
                <a:gd name="f69" fmla="*/ f62 1 f67"/>
                <a:gd name="f70" fmla="*/ f63 1 f67"/>
                <a:gd name="f71" fmla="*/ f62 1 f68"/>
                <a:gd name="f72" fmla="*/ f64 1 f68"/>
                <a:gd name="f73" fmla="*/ f69 f60 1"/>
                <a:gd name="f74" fmla="*/ f70 f60 1"/>
                <a:gd name="f75" fmla="*/ f72 f61 1"/>
                <a:gd name="f76" fmla="*/ f71 f61 1"/>
              </a:gdLst>
              <a:ahLst/>
              <a:cxnLst>
                <a:cxn ang="3cd4">
                  <a:pos x="hc" y="t"/>
                </a:cxn>
                <a:cxn ang="0">
                  <a:pos x="r" y="vc"/>
                </a:cxn>
                <a:cxn ang="cd4">
                  <a:pos x="hc" y="b"/>
                </a:cxn>
                <a:cxn ang="cd2">
                  <a:pos x="l" y="vc"/>
                </a:cxn>
              </a:cxnLst>
              <a:rect l="f73" t="f76" r="f74" b="f75"/>
              <a:pathLst>
                <a:path w="11027" h="3328">
                  <a:moveTo>
                    <a:pt x="f5" y="f2"/>
                  </a:moveTo>
                  <a:cubicBezTo>
                    <a:pt x="f6" y="f7"/>
                    <a:pt x="f2" y="f8"/>
                    <a:pt x="f2" y="f9"/>
                  </a:cubicBezTo>
                  <a:cubicBezTo>
                    <a:pt x="f2" y="f10"/>
                    <a:pt x="f11" y="f12"/>
                    <a:pt x="f13" y="f12"/>
                  </a:cubicBezTo>
                  <a:lnTo>
                    <a:pt x="f14" y="f12"/>
                  </a:lnTo>
                  <a:lnTo>
                    <a:pt x="f15" y="f16"/>
                  </a:lnTo>
                  <a:cubicBezTo>
                    <a:pt x="f17" y="f18"/>
                    <a:pt x="f15" y="f19"/>
                    <a:pt x="f20" y="f21"/>
                  </a:cubicBezTo>
                  <a:cubicBezTo>
                    <a:pt x="f22" y="f23"/>
                    <a:pt x="f24" y="f4"/>
                    <a:pt x="f25" y="f4"/>
                  </a:cubicBezTo>
                  <a:cubicBezTo>
                    <a:pt x="f26" y="f4"/>
                    <a:pt x="f27" y="f28"/>
                    <a:pt x="f29" y="f30"/>
                  </a:cubicBezTo>
                  <a:lnTo>
                    <a:pt x="f31" y="f32"/>
                  </a:lnTo>
                  <a:lnTo>
                    <a:pt x="f33" y="f32"/>
                  </a:lnTo>
                  <a:lnTo>
                    <a:pt x="f33" y="f34"/>
                  </a:lnTo>
                  <a:cubicBezTo>
                    <a:pt x="f33" y="f35"/>
                    <a:pt x="f36" y="f37"/>
                    <a:pt x="f38" y="f37"/>
                  </a:cubicBezTo>
                  <a:cubicBezTo>
                    <a:pt x="f39" y="f37"/>
                    <a:pt x="f40" y="f35"/>
                    <a:pt x="f40" y="f34"/>
                  </a:cubicBezTo>
                  <a:lnTo>
                    <a:pt x="f40" y="f32"/>
                  </a:lnTo>
                  <a:lnTo>
                    <a:pt x="f41" y="f32"/>
                  </a:lnTo>
                  <a:lnTo>
                    <a:pt x="f42" y="f30"/>
                  </a:lnTo>
                  <a:cubicBezTo>
                    <a:pt x="f43" y="f44"/>
                    <a:pt x="f45" y="f46"/>
                    <a:pt x="f47" y="f46"/>
                  </a:cubicBezTo>
                  <a:cubicBezTo>
                    <a:pt x="f48" y="f46"/>
                    <a:pt x="f49" y="f50"/>
                    <a:pt x="f51" y="f21"/>
                  </a:cubicBezTo>
                  <a:cubicBezTo>
                    <a:pt x="f52" y="f14"/>
                    <a:pt x="f53" y="f18"/>
                    <a:pt x="f52" y="f16"/>
                  </a:cubicBezTo>
                  <a:lnTo>
                    <a:pt x="f54" y="f12"/>
                  </a:lnTo>
                  <a:lnTo>
                    <a:pt x="f55" y="f12"/>
                  </a:lnTo>
                  <a:cubicBezTo>
                    <a:pt x="f56" y="f12"/>
                    <a:pt x="f3" y="f10"/>
                    <a:pt x="f3" y="f9"/>
                  </a:cubicBezTo>
                  <a:cubicBezTo>
                    <a:pt x="f3" y="f57"/>
                    <a:pt x="f58" y="f7"/>
                    <a:pt x="f59" y="f2"/>
                  </a:cubicBezTo>
                  <a:close/>
                </a:path>
              </a:pathLst>
            </a:custGeom>
            <a:solidFill>
              <a:srgbClr val="FF9900"/>
            </a:solidFill>
            <a:ln cap="flat">
              <a:noFill/>
              <a:prstDash val="solid"/>
            </a:ln>
          </p:spPr>
          <p:txBody>
            <a:bodyPr vert="horz" wrap="square" lIns="91421" tIns="91421" rIns="91421" bIns="91421" anchor="ctr" anchorCtr="0" compatLnSpc="1">
              <a:no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PE" sz="1400" b="0" i="0" u="none" strike="noStrike" kern="1200" cap="none" spc="0" baseline="0">
                <a:solidFill>
                  <a:srgbClr val="AE4500"/>
                </a:solidFill>
                <a:uFillTx/>
                <a:latin typeface="Calibri"/>
                <a:ea typeface="Arial"/>
                <a:cs typeface="Arial"/>
              </a:endParaRPr>
            </a:p>
          </p:txBody>
        </p:sp>
        <p:sp>
          <p:nvSpPr>
            <p:cNvPr id="175" name="Google Shape;5975;p67">
              <a:extLst>
                <a:ext uri="{FF2B5EF4-FFF2-40B4-BE49-F238E27FC236}">
                  <a16:creationId xmlns:a16="http://schemas.microsoft.com/office/drawing/2014/main" id="{18EF1D9E-49D7-5262-2C48-75BC3545544F}"/>
                </a:ext>
              </a:extLst>
            </p:cNvPr>
            <p:cNvSpPr/>
            <p:nvPr/>
          </p:nvSpPr>
          <p:spPr>
            <a:xfrm>
              <a:off x="5414134" y="2522326"/>
              <a:ext cx="109892" cy="71442"/>
            </a:xfrm>
            <a:custGeom>
              <a:avLst/>
              <a:gdLst>
                <a:gd name="f0" fmla="val w"/>
                <a:gd name="f1" fmla="val h"/>
                <a:gd name="f2" fmla="val 0"/>
                <a:gd name="f3" fmla="val 2521"/>
                <a:gd name="f4" fmla="val 1639"/>
                <a:gd name="f5" fmla="val 442"/>
                <a:gd name="f6" fmla="val 221"/>
                <a:gd name="f7" fmla="val 1"/>
                <a:gd name="f8" fmla="val 189"/>
                <a:gd name="f9" fmla="val 410"/>
                <a:gd name="f10" fmla="val 2489"/>
                <a:gd name="f11" fmla="val 2332"/>
                <a:gd name="f12" fmla="val 2111"/>
                <a:gd name="f13" fmla="*/ f0 1 2521"/>
                <a:gd name="f14" fmla="*/ f1 1 1639"/>
                <a:gd name="f15" fmla="val f2"/>
                <a:gd name="f16" fmla="val f3"/>
                <a:gd name="f17" fmla="val f4"/>
                <a:gd name="f18" fmla="+- f17 0 f15"/>
                <a:gd name="f19" fmla="+- f16 0 f15"/>
                <a:gd name="f20" fmla="*/ f19 1 2521"/>
                <a:gd name="f21" fmla="*/ f18 1 1639"/>
                <a:gd name="f22" fmla="*/ f15 1 f20"/>
                <a:gd name="f23" fmla="*/ f16 1 f20"/>
                <a:gd name="f24" fmla="*/ f15 1 f21"/>
                <a:gd name="f25" fmla="*/ f17 1 f21"/>
                <a:gd name="f26" fmla="*/ f22 f13 1"/>
                <a:gd name="f27" fmla="*/ f23 f13 1"/>
                <a:gd name="f28" fmla="*/ f25 f14 1"/>
                <a:gd name="f29" fmla="*/ f24 f14 1"/>
              </a:gdLst>
              <a:ahLst/>
              <a:cxnLst>
                <a:cxn ang="3cd4">
                  <a:pos x="hc" y="t"/>
                </a:cxn>
                <a:cxn ang="0">
                  <a:pos x="r" y="vc"/>
                </a:cxn>
                <a:cxn ang="cd4">
                  <a:pos x="hc" y="b"/>
                </a:cxn>
                <a:cxn ang="cd2">
                  <a:pos x="l" y="vc"/>
                </a:cxn>
              </a:cxnLst>
              <a:rect l="f26" t="f29" r="f27" b="f28"/>
              <a:pathLst>
                <a:path w="2521" h="1639">
                  <a:moveTo>
                    <a:pt x="f5" y="f2"/>
                  </a:moveTo>
                  <a:cubicBezTo>
                    <a:pt x="f6" y="f2"/>
                    <a:pt x="f7" y="f8"/>
                    <a:pt x="f7" y="f9"/>
                  </a:cubicBezTo>
                  <a:lnTo>
                    <a:pt x="f7" y="f4"/>
                  </a:lnTo>
                  <a:lnTo>
                    <a:pt x="f10" y="f4"/>
                  </a:lnTo>
                  <a:lnTo>
                    <a:pt x="f10" y="f9"/>
                  </a:lnTo>
                  <a:lnTo>
                    <a:pt x="f3" y="f9"/>
                  </a:lnTo>
                  <a:cubicBezTo>
                    <a:pt x="f3" y="f8"/>
                    <a:pt x="f11" y="f2"/>
                    <a:pt x="f12" y="f2"/>
                  </a:cubicBezTo>
                  <a:close/>
                </a:path>
              </a:pathLst>
            </a:custGeom>
            <a:solidFill>
              <a:srgbClr val="FF9900"/>
            </a:solidFill>
            <a:ln cap="flat">
              <a:noFill/>
              <a:prstDash val="solid"/>
            </a:ln>
          </p:spPr>
          <p:txBody>
            <a:bodyPr vert="horz" wrap="square" lIns="91421" tIns="91421" rIns="91421" bIns="91421" anchor="ctr" anchorCtr="0" compatLnSpc="1">
              <a:no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PE" sz="1400" b="0" i="0" u="none" strike="noStrike" kern="1200" cap="none" spc="0" baseline="0">
                <a:solidFill>
                  <a:srgbClr val="AE4500"/>
                </a:solidFill>
                <a:uFillTx/>
                <a:latin typeface="Calibri"/>
                <a:ea typeface="Arial"/>
                <a:cs typeface="Arial"/>
              </a:endParaRPr>
            </a:p>
          </p:txBody>
        </p:sp>
      </p:grpSp>
      <p:sp>
        <p:nvSpPr>
          <p:cNvPr id="184" name="Oval 21">
            <a:extLst>
              <a:ext uri="{FF2B5EF4-FFF2-40B4-BE49-F238E27FC236}">
                <a16:creationId xmlns:a16="http://schemas.microsoft.com/office/drawing/2014/main" id="{9E246D94-1B8A-3127-F45D-6B4DDE06B470}"/>
              </a:ext>
            </a:extLst>
          </p:cNvPr>
          <p:cNvSpPr/>
          <p:nvPr/>
        </p:nvSpPr>
        <p:spPr>
          <a:xfrm>
            <a:off x="7845047" y="2464044"/>
            <a:ext cx="485186" cy="557729"/>
          </a:xfrm>
          <a:custGeom>
            <a:avLst/>
            <a:gdLst>
              <a:gd name="f0" fmla="val w"/>
              <a:gd name="f1" fmla="val h"/>
              <a:gd name="f2" fmla="val 0"/>
              <a:gd name="f3" fmla="val 1652142"/>
              <a:gd name="f4" fmla="val 1665940"/>
              <a:gd name="f5" fmla="val 898689"/>
              <a:gd name="f6" fmla="val 548008"/>
              <a:gd name="f7" fmla="val 737950"/>
              <a:gd name="f8" fmla="val 504938"/>
              <a:gd name="f9" fmla="val 572731"/>
              <a:gd name="f10" fmla="val 600328"/>
              <a:gd name="f11" fmla="val 529661"/>
              <a:gd name="f12" fmla="val 761066"/>
              <a:gd name="f13" fmla="val 486591"/>
              <a:gd name="f14" fmla="val 921805"/>
              <a:gd name="f15" fmla="val 581980"/>
              <a:gd name="f16" fmla="val 1087025"/>
              <a:gd name="f17" fmla="val 742719"/>
              <a:gd name="f18" fmla="val 1130094"/>
              <a:gd name="f19" fmla="val 903458"/>
              <a:gd name="f20" fmla="val 1173164"/>
              <a:gd name="f21" fmla="val 1068677"/>
              <a:gd name="f22" fmla="val 1077775"/>
              <a:gd name="f23" fmla="val 1111747"/>
              <a:gd name="f24" fmla="val 917036"/>
              <a:gd name="f25" fmla="val 1154817"/>
              <a:gd name="f26" fmla="val 756297"/>
              <a:gd name="f27" fmla="val 1059428"/>
              <a:gd name="f28" fmla="val 591077"/>
              <a:gd name="f29" fmla="val 952303"/>
              <a:gd name="f30" fmla="val 347916"/>
              <a:gd name="f31" fmla="val 1223549"/>
              <a:gd name="f32" fmla="val 420596"/>
              <a:gd name="f33" fmla="val 1384519"/>
              <a:gd name="f34" fmla="val 699404"/>
              <a:gd name="f35" fmla="val 1311839"/>
              <a:gd name="f36" fmla="val 970650"/>
              <a:gd name="f37" fmla="val 1239159"/>
              <a:gd name="f38" fmla="val 1241896"/>
              <a:gd name="f39" fmla="val 960351"/>
              <a:gd name="f40" fmla="val 1402866"/>
              <a:gd name="f41" fmla="val 689105"/>
              <a:gd name="f42" fmla="val 1330186"/>
              <a:gd name="f43" fmla="val 417859"/>
              <a:gd name="f44" fmla="val 1257506"/>
              <a:gd name="f45" fmla="val 256889"/>
              <a:gd name="f46" fmla="val 978698"/>
              <a:gd name="f47" fmla="val 329569"/>
              <a:gd name="f48" fmla="val 707451"/>
              <a:gd name="f49" fmla="val 402249"/>
              <a:gd name="f50" fmla="val 436205"/>
              <a:gd name="f51" fmla="val 681057"/>
              <a:gd name="f52" fmla="val 275235"/>
              <a:gd name="f53" fmla="val 971799"/>
              <a:gd name="f54" fmla="val 275155"/>
              <a:gd name="f55" fmla="val 660368"/>
              <a:gd name="f56" fmla="val 191707"/>
              <a:gd name="f57" fmla="val 340256"/>
              <a:gd name="f58" fmla="val 376524"/>
              <a:gd name="f59" fmla="val 256808"/>
              <a:gd name="f60" fmla="val 687955"/>
              <a:gd name="f61" fmla="val 173361"/>
              <a:gd name="f62" fmla="val 999387"/>
              <a:gd name="f63" fmla="val 358178"/>
              <a:gd name="f64" fmla="val 1319499"/>
              <a:gd name="f65" fmla="val 669609"/>
              <a:gd name="f66" fmla="val 1402947"/>
              <a:gd name="f67" fmla="val 981040"/>
              <a:gd name="f68" fmla="val 1486395"/>
              <a:gd name="f69" fmla="val 1301152"/>
              <a:gd name="f70" fmla="val 1301577"/>
              <a:gd name="f71" fmla="val 1384600"/>
              <a:gd name="f72" fmla="val 990146"/>
              <a:gd name="f73" fmla="val 1468047"/>
              <a:gd name="f74" fmla="val 678715"/>
              <a:gd name="f75" fmla="val 1283230"/>
              <a:gd name="f76" fmla="val 358603"/>
              <a:gd name="f77" fmla="val 394531"/>
              <a:gd name="f78" fmla="val 1649662"/>
              <a:gd name="f79" fmla="val 403784"/>
              <a:gd name="f80" fmla="val 1647140"/>
              <a:gd name="f81" fmla="val 399895"/>
              <a:gd name="f82" fmla="val 1158157"/>
              <a:gd name="f83" fmla="val 65026"/>
              <a:gd name="f84" fmla="val 1154679"/>
              <a:gd name="f85" fmla="val 271718"/>
              <a:gd name="f86" fmla="val 1148331"/>
              <a:gd name="f87" fmla="val 270017"/>
              <a:gd name="f88" fmla="val 1200055"/>
              <a:gd name="f89" fmla="val 299127"/>
              <a:gd name="f90" fmla="val 1246804"/>
              <a:gd name="f91" fmla="val 334821"/>
              <a:gd name="f92" fmla="val 1286346"/>
              <a:gd name="f93" fmla="val 377149"/>
              <a:gd name="f94" fmla="val 1470353"/>
              <a:gd name="f95" fmla="val 331395"/>
              <a:gd name="f96" fmla="val 1588305"/>
              <a:gd name="f97" fmla="val 553229"/>
              <a:gd name="f98" fmla="val 1457194"/>
              <a:gd name="f99" fmla="val 671432"/>
              <a:gd name="f100" fmla="val 1473630"/>
              <a:gd name="f101" fmla="val 731297"/>
              <a:gd name="f102" fmla="val 1481376"/>
              <a:gd name="f103" fmla="val 793983"/>
              <a:gd name="f104" fmla="val 1478595"/>
              <a:gd name="f105" fmla="val 857704"/>
              <a:gd name="f106" fmla="val 1642362"/>
              <a:gd name="f107" fmla="val 948616"/>
              <a:gd name="f108" fmla="val 1577335"/>
              <a:gd name="f109" fmla="val 1191298"/>
              <a:gd name="f110" fmla="val 1378614"/>
              <a:gd name="f111" fmla="val 1187955"/>
              <a:gd name="f112" fmla="val 1353489"/>
              <a:gd name="f113" fmla="val 1229936"/>
              <a:gd name="f114" fmla="val 1323048"/>
              <a:gd name="f115" fmla="val 1267799"/>
              <a:gd name="f116" fmla="val 1288939"/>
              <a:gd name="f117" fmla="val 1301599"/>
              <a:gd name="f118" fmla="val 1354201"/>
              <a:gd name="f119" fmla="val 1471932"/>
              <a:gd name="f120" fmla="val 1148396"/>
              <a:gd name="f121" fmla="val 1616039"/>
              <a:gd name="f122" fmla="val 992294"/>
              <a:gd name="f123" fmla="val 1480516"/>
              <a:gd name="f124" fmla="val 1011291"/>
              <a:gd name="f125" fmla="val 1467215"/>
              <a:gd name="f126" fmla="val 951500"/>
              <a:gd name="f127" fmla="val 1486565"/>
              <a:gd name="f128" fmla="val 888271"/>
              <a:gd name="f129" fmla="val 1495869"/>
              <a:gd name="f130" fmla="val 823805"/>
              <a:gd name="f131" fmla="val 1495510"/>
              <a:gd name="f132" fmla="val 729193"/>
              <a:gd name="f133" fmla="val 486511"/>
              <a:gd name="f134" fmla="val 1600914"/>
              <a:gd name="f135" fmla="val 489790"/>
              <a:gd name="f136" fmla="val 1406012"/>
              <a:gd name="f137" fmla="val 438364"/>
              <a:gd name="f138" fmla="val 1376702"/>
              <a:gd name="f139" fmla="val 391917"/>
              <a:gd name="f140" fmla="val 1340859"/>
              <a:gd name="f141" fmla="val 352658"/>
              <a:gd name="f142" fmla="val 1298452"/>
              <a:gd name="f143" fmla="val 355803"/>
              <a:gd name="f144" fmla="val 1305197"/>
              <a:gd name="f145" fmla="val 152856"/>
              <a:gd name="f146" fmla="val 1344512"/>
              <a:gd name="f147" fmla="val 46675"/>
              <a:gd name="f148" fmla="val 1116809"/>
              <a:gd name="f149" fmla="val 183929"/>
              <a:gd name="f150" fmla="val 1005520"/>
              <a:gd name="f151" fmla="val 169279"/>
              <a:gd name="f152" fmla="val 951824"/>
              <a:gd name="f153" fmla="val 161626"/>
              <a:gd name="f154" fmla="val 895865"/>
              <a:gd name="f155" fmla="val 161615"/>
              <a:gd name="f156" fmla="val 838915"/>
              <a:gd name="f157" fmla="val 749197"/>
              <a:gd name="f158" fmla="val 506515"/>
              <a:gd name="f159" fmla="val 250227"/>
              <a:gd name="f160" fmla="val 509630"/>
              <a:gd name="f161" fmla="val 275353"/>
              <a:gd name="f162" fmla="val 465291"/>
              <a:gd name="f163" fmla="val 305693"/>
              <a:gd name="f164" fmla="val 424864"/>
              <a:gd name="f165" fmla="val 340015"/>
              <a:gd name="f166" fmla="val 388679"/>
              <a:gd name="f167" fmla="val 277984"/>
              <a:gd name="f168" fmla="val 197357"/>
              <a:gd name="f169" fmla="val 491050"/>
              <a:gd name="f170" fmla="val 64219"/>
              <a:gd name="f171" fmla="val 639843"/>
              <a:gd name="f172" fmla="val 207726"/>
              <a:gd name="f173" fmla="val 638348"/>
              <a:gd name="f174" fmla="val 208660"/>
              <a:gd name="f175" fmla="val 696840"/>
              <a:gd name="f176" fmla="val 190256"/>
              <a:gd name="f177" fmla="val 758594"/>
              <a:gd name="f178" fmla="val 181748"/>
              <a:gd name="f179" fmla="val 821488"/>
              <a:gd name="f180" fmla="val 182440"/>
              <a:gd name="f181" fmla="val 815140"/>
              <a:gd name="f182" fmla="val 180739"/>
              <a:gd name="f183" fmla="val 915476"/>
              <a:gd name="f184" fmla="*/ f0 1 1652142"/>
              <a:gd name="f185" fmla="*/ f1 1 1665940"/>
              <a:gd name="f186" fmla="val f2"/>
              <a:gd name="f187" fmla="val f3"/>
              <a:gd name="f188" fmla="val f4"/>
              <a:gd name="f189" fmla="+- f188 0 f186"/>
              <a:gd name="f190" fmla="+- f187 0 f186"/>
              <a:gd name="f191" fmla="*/ f190 1 1652142"/>
              <a:gd name="f192" fmla="*/ f189 1 1665940"/>
              <a:gd name="f193" fmla="*/ f186 1 f191"/>
              <a:gd name="f194" fmla="*/ f187 1 f191"/>
              <a:gd name="f195" fmla="*/ f186 1 f192"/>
              <a:gd name="f196" fmla="*/ f188 1 f192"/>
              <a:gd name="f197" fmla="*/ f193 f184 1"/>
              <a:gd name="f198" fmla="*/ f194 f184 1"/>
              <a:gd name="f199" fmla="*/ f196 f185 1"/>
              <a:gd name="f200" fmla="*/ f195 f185 1"/>
            </a:gdLst>
            <a:ahLst/>
            <a:cxnLst>
              <a:cxn ang="3cd4">
                <a:pos x="hc" y="t"/>
              </a:cxn>
              <a:cxn ang="0">
                <a:pos x="r" y="vc"/>
              </a:cxn>
              <a:cxn ang="cd4">
                <a:pos x="hc" y="b"/>
              </a:cxn>
              <a:cxn ang="cd2">
                <a:pos x="l" y="vc"/>
              </a:cxn>
            </a:cxnLst>
            <a:rect l="f197" t="f200" r="f198" b="f199"/>
            <a:pathLst>
              <a:path w="1652142" h="1665940">
                <a:moveTo>
                  <a:pt x="f5" y="f6"/>
                </a:moveTo>
                <a:cubicBezTo>
                  <a:pt x="f7" y="f8"/>
                  <a:pt x="f9" y="f10"/>
                  <a:pt x="f11" y="f12"/>
                </a:cubicBezTo>
                <a:cubicBezTo>
                  <a:pt x="f13" y="f14"/>
                  <a:pt x="f15" y="f16"/>
                  <a:pt x="f17" y="f18"/>
                </a:cubicBezTo>
                <a:cubicBezTo>
                  <a:pt x="f19" y="f20"/>
                  <a:pt x="f21" y="f22"/>
                  <a:pt x="f23" y="f24"/>
                </a:cubicBezTo>
                <a:cubicBezTo>
                  <a:pt x="f25" y="f26"/>
                  <a:pt x="f27" y="f28"/>
                  <a:pt x="f5" y="f6"/>
                </a:cubicBezTo>
                <a:close/>
                <a:moveTo>
                  <a:pt x="f29" y="f30"/>
                </a:moveTo>
                <a:cubicBezTo>
                  <a:pt x="f31" y="f32"/>
                  <a:pt x="f33" y="f34"/>
                  <a:pt x="f35" y="f36"/>
                </a:cubicBezTo>
                <a:cubicBezTo>
                  <a:pt x="f37" y="f38"/>
                  <a:pt x="f39" y="f40"/>
                  <a:pt x="f41" y="f42"/>
                </a:cubicBezTo>
                <a:cubicBezTo>
                  <a:pt x="f43" y="f44"/>
                  <a:pt x="f45" y="f46"/>
                  <a:pt x="f47" y="f48"/>
                </a:cubicBezTo>
                <a:cubicBezTo>
                  <a:pt x="f49" y="f50"/>
                  <a:pt x="f51" y="f52"/>
                  <a:pt x="f29" y="f30"/>
                </a:cubicBezTo>
                <a:close/>
                <a:moveTo>
                  <a:pt x="f53" y="f54"/>
                </a:moveTo>
                <a:cubicBezTo>
                  <a:pt x="f55" y="f56"/>
                  <a:pt x="f57" y="f58"/>
                  <a:pt x="f59" y="f60"/>
                </a:cubicBezTo>
                <a:cubicBezTo>
                  <a:pt x="f61" y="f62"/>
                  <a:pt x="f63" y="f64"/>
                  <a:pt x="f65" y="f66"/>
                </a:cubicBezTo>
                <a:cubicBezTo>
                  <a:pt x="f67" y="f68"/>
                  <a:pt x="f69" y="f70"/>
                  <a:pt x="f71" y="f72"/>
                </a:cubicBezTo>
                <a:cubicBezTo>
                  <a:pt x="f73" y="f74"/>
                  <a:pt x="f75" y="f76"/>
                  <a:pt x="f53" y="f54"/>
                </a:cubicBezTo>
                <a:close/>
                <a:moveTo>
                  <a:pt x="f3" y="f77"/>
                </a:moveTo>
                <a:lnTo>
                  <a:pt x="f78" y="f79"/>
                </a:lnTo>
                <a:lnTo>
                  <a:pt x="f80" y="f81"/>
                </a:lnTo>
                <a:close/>
                <a:moveTo>
                  <a:pt x="f82" y="f83"/>
                </a:moveTo>
                <a:lnTo>
                  <a:pt x="f84" y="f85"/>
                </a:lnTo>
                <a:lnTo>
                  <a:pt x="f86" y="f87"/>
                </a:lnTo>
                <a:cubicBezTo>
                  <a:pt x="f88" y="f89"/>
                  <a:pt x="f90" y="f91"/>
                  <a:pt x="f92" y="f93"/>
                </a:cubicBezTo>
                <a:lnTo>
                  <a:pt x="f94" y="f95"/>
                </a:lnTo>
                <a:lnTo>
                  <a:pt x="f96" y="f97"/>
                </a:lnTo>
                <a:lnTo>
                  <a:pt x="f98" y="f99"/>
                </a:lnTo>
                <a:cubicBezTo>
                  <a:pt x="f100" y="f101"/>
                  <a:pt x="f102" y="f103"/>
                  <a:pt x="f104" y="f105"/>
                </a:cubicBezTo>
                <a:lnTo>
                  <a:pt x="f106" y="f107"/>
                </a:lnTo>
                <a:lnTo>
                  <a:pt x="f108" y="f109"/>
                </a:lnTo>
                <a:lnTo>
                  <a:pt x="f110" y="f111"/>
                </a:lnTo>
                <a:cubicBezTo>
                  <a:pt x="f112" y="f113"/>
                  <a:pt x="f114" y="f115"/>
                  <a:pt x="f116" y="f117"/>
                </a:cubicBezTo>
                <a:lnTo>
                  <a:pt x="f118" y="f119"/>
                </a:lnTo>
                <a:lnTo>
                  <a:pt x="f120" y="f121"/>
                </a:lnTo>
                <a:lnTo>
                  <a:pt x="f122" y="f123"/>
                </a:lnTo>
                <a:lnTo>
                  <a:pt x="f124" y="f125"/>
                </a:lnTo>
                <a:cubicBezTo>
                  <a:pt x="f126" y="f127"/>
                  <a:pt x="f128" y="f129"/>
                  <a:pt x="f130" y="f131"/>
                </a:cubicBezTo>
                <a:lnTo>
                  <a:pt x="f132" y="f4"/>
                </a:lnTo>
                <a:lnTo>
                  <a:pt x="f133" y="f134"/>
                </a:lnTo>
                <a:lnTo>
                  <a:pt x="f135" y="f136"/>
                </a:lnTo>
                <a:cubicBezTo>
                  <a:pt x="f137" y="f138"/>
                  <a:pt x="f139" y="f140"/>
                  <a:pt x="f141" y="f142"/>
                </a:cubicBezTo>
                <a:lnTo>
                  <a:pt x="f143" y="f144"/>
                </a:lnTo>
                <a:lnTo>
                  <a:pt x="f145" y="f146"/>
                </a:lnTo>
                <a:lnTo>
                  <a:pt x="f147" y="f148"/>
                </a:lnTo>
                <a:lnTo>
                  <a:pt x="f149" y="f150"/>
                </a:lnTo>
                <a:cubicBezTo>
                  <a:pt x="f151" y="f152"/>
                  <a:pt x="f153" y="f154"/>
                  <a:pt x="f155" y="f156"/>
                </a:cubicBezTo>
                <a:lnTo>
                  <a:pt x="f2" y="f157"/>
                </a:lnTo>
                <a:lnTo>
                  <a:pt x="f83" y="f158"/>
                </a:lnTo>
                <a:lnTo>
                  <a:pt x="f159" y="f160"/>
                </a:lnTo>
                <a:cubicBezTo>
                  <a:pt x="f161" y="f162"/>
                  <a:pt x="f163" y="f164"/>
                  <a:pt x="f165" y="f166"/>
                </a:cubicBezTo>
                <a:lnTo>
                  <a:pt x="f167" y="f168"/>
                </a:lnTo>
                <a:lnTo>
                  <a:pt x="f169" y="f170"/>
                </a:lnTo>
                <a:lnTo>
                  <a:pt x="f171" y="f172"/>
                </a:lnTo>
                <a:lnTo>
                  <a:pt x="f173" y="f174"/>
                </a:lnTo>
                <a:cubicBezTo>
                  <a:pt x="f175" y="f176"/>
                  <a:pt x="f177" y="f178"/>
                  <a:pt x="f179" y="f180"/>
                </a:cubicBezTo>
                <a:lnTo>
                  <a:pt x="f181" y="f182"/>
                </a:lnTo>
                <a:lnTo>
                  <a:pt x="f183" y="f2"/>
                </a:lnTo>
                <a:close/>
              </a:path>
            </a:pathLst>
          </a:custGeom>
          <a:solidFill>
            <a:srgbClr val="FF9900"/>
          </a:solidFill>
          <a:ln cap="flat">
            <a:noFill/>
            <a:prstDash val="solid"/>
          </a:ln>
        </p:spPr>
        <p:txBody>
          <a:bodyPr vert="horz" wrap="square" lIns="91440" tIns="45720" rIns="91440" bIns="45720" anchor="ctr" anchorCtr="1" compatLnSpc="1">
            <a:no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FFFFFF"/>
              </a:solidFill>
              <a:uFillTx/>
              <a:latin typeface="Calibri"/>
              <a:ea typeface="맑은 고딕" pitchFamily="34"/>
              <a:cs typeface="Arial"/>
            </a:endParaRPr>
          </a:p>
        </p:txBody>
      </p:sp>
      <p:sp>
        <p:nvSpPr>
          <p:cNvPr id="2" name="TextBox 1">
            <a:extLst>
              <a:ext uri="{FF2B5EF4-FFF2-40B4-BE49-F238E27FC236}">
                <a16:creationId xmlns:a16="http://schemas.microsoft.com/office/drawing/2014/main" id="{2863D180-0146-35B1-2546-CBDA3160136A}"/>
              </a:ext>
            </a:extLst>
          </p:cNvPr>
          <p:cNvSpPr txBox="1"/>
          <p:nvPr/>
        </p:nvSpPr>
        <p:spPr>
          <a:xfrm>
            <a:off x="3010214" y="3123569"/>
            <a:ext cx="11713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Sitka Text"/>
                <a:cs typeface="Calibri"/>
              </a:rPr>
              <a:t>Docs/PPTs </a:t>
            </a:r>
          </a:p>
        </p:txBody>
      </p:sp>
      <p:sp>
        <p:nvSpPr>
          <p:cNvPr id="3" name="TextBox 2">
            <a:extLst>
              <a:ext uri="{FF2B5EF4-FFF2-40B4-BE49-F238E27FC236}">
                <a16:creationId xmlns:a16="http://schemas.microsoft.com/office/drawing/2014/main" id="{3EF13806-6FBB-617B-963D-BD26658761B3}"/>
              </a:ext>
            </a:extLst>
          </p:cNvPr>
          <p:cNvSpPr txBox="1"/>
          <p:nvPr/>
        </p:nvSpPr>
        <p:spPr>
          <a:xfrm>
            <a:off x="4724376" y="3066610"/>
            <a:ext cx="21663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Sitka Text"/>
                <a:cs typeface="Calibri"/>
              </a:rPr>
              <a:t>Interactive Webpages/ Movies</a:t>
            </a:r>
            <a:endParaRPr lang="en-US"/>
          </a:p>
        </p:txBody>
      </p:sp>
      <p:sp>
        <p:nvSpPr>
          <p:cNvPr id="4" name="TextBox 3">
            <a:extLst>
              <a:ext uri="{FF2B5EF4-FFF2-40B4-BE49-F238E27FC236}">
                <a16:creationId xmlns:a16="http://schemas.microsoft.com/office/drawing/2014/main" id="{CE2586A3-241D-269B-8BFC-A93A1C7DC39A}"/>
              </a:ext>
            </a:extLst>
          </p:cNvPr>
          <p:cNvSpPr txBox="1"/>
          <p:nvPr/>
        </p:nvSpPr>
        <p:spPr>
          <a:xfrm>
            <a:off x="7149146" y="3121038"/>
            <a:ext cx="18703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Sitka Text"/>
                <a:cs typeface="Calibri"/>
              </a:rPr>
              <a:t>On-the-job training </a:t>
            </a:r>
          </a:p>
        </p:txBody>
      </p:sp>
    </p:spTree>
    <p:extLst>
      <p:ext uri="{BB962C8B-B14F-4D97-AF65-F5344CB8AC3E}">
        <p14:creationId xmlns:p14="http://schemas.microsoft.com/office/powerpoint/2010/main" val="236832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4984-E65C-E773-DF89-B118C7090915}"/>
              </a:ext>
            </a:extLst>
          </p:cNvPr>
          <p:cNvSpPr>
            <a:spLocks noGrp="1"/>
          </p:cNvSpPr>
          <p:nvPr>
            <p:ph type="title"/>
          </p:nvPr>
        </p:nvSpPr>
        <p:spPr>
          <a:xfrm>
            <a:off x="442864" y="110669"/>
            <a:ext cx="8892623" cy="1317525"/>
          </a:xfrm>
        </p:spPr>
        <p:txBody>
          <a:bodyPr>
            <a:normAutofit/>
          </a:bodyPr>
          <a:lstStyle/>
          <a:p>
            <a:r>
              <a:rPr lang="en-US" sz="3200">
                <a:latin typeface="Sitka Heading"/>
                <a:ea typeface="+mj-lt"/>
                <a:cs typeface="+mj-lt"/>
              </a:rPr>
              <a:t>New hires spend an extended amount of time in training but retain little information</a:t>
            </a:r>
            <a:endParaRPr lang="en-US"/>
          </a:p>
        </p:txBody>
      </p:sp>
      <p:sp>
        <p:nvSpPr>
          <p:cNvPr id="4" name="Freeform: Shape 3">
            <a:extLst>
              <a:ext uri="{FF2B5EF4-FFF2-40B4-BE49-F238E27FC236}">
                <a16:creationId xmlns:a16="http://schemas.microsoft.com/office/drawing/2014/main" id="{198A9ACD-7E46-E76D-74A0-DDBA42403FD5}"/>
              </a:ext>
            </a:extLst>
          </p:cNvPr>
          <p:cNvSpPr/>
          <p:nvPr/>
        </p:nvSpPr>
        <p:spPr>
          <a:xfrm rot="3043006">
            <a:off x="8338429" y="-1120010"/>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5" name="Graphic 2">
            <a:extLst>
              <a:ext uri="{FF2B5EF4-FFF2-40B4-BE49-F238E27FC236}">
                <a16:creationId xmlns:a16="http://schemas.microsoft.com/office/drawing/2014/main" id="{37D3AC3C-833F-3AE3-7981-3B53EC813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80024" y="-537524"/>
            <a:ext cx="2302880" cy="7666161"/>
          </a:xfrm>
          <a:prstGeom prst="rect">
            <a:avLst/>
          </a:prstGeom>
        </p:spPr>
      </p:pic>
      <p:sp>
        <p:nvSpPr>
          <p:cNvPr id="6" name="Rectangle 5">
            <a:extLst>
              <a:ext uri="{FF2B5EF4-FFF2-40B4-BE49-F238E27FC236}">
                <a16:creationId xmlns:a16="http://schemas.microsoft.com/office/drawing/2014/main" id="{4478DAFB-26E7-8434-610E-AE0E1E994ED6}"/>
              </a:ext>
            </a:extLst>
          </p:cNvPr>
          <p:cNvSpPr/>
          <p:nvPr/>
        </p:nvSpPr>
        <p:spPr>
          <a:xfrm>
            <a:off x="9756922" y="6634366"/>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7" name="Rectangle 6">
            <a:extLst>
              <a:ext uri="{FF2B5EF4-FFF2-40B4-BE49-F238E27FC236}">
                <a16:creationId xmlns:a16="http://schemas.microsoft.com/office/drawing/2014/main" id="{3C3CF0D0-C9A8-EEF7-E12A-B68CBE3CC4E6}"/>
              </a:ext>
            </a:extLst>
          </p:cNvPr>
          <p:cNvSpPr/>
          <p:nvPr/>
        </p:nvSpPr>
        <p:spPr>
          <a:xfrm>
            <a:off x="9969017" y="6273761"/>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Rectangle 7">
            <a:extLst>
              <a:ext uri="{FF2B5EF4-FFF2-40B4-BE49-F238E27FC236}">
                <a16:creationId xmlns:a16="http://schemas.microsoft.com/office/drawing/2014/main" id="{7E3F4931-1C3D-DB6F-75DB-D466E3DCF1F4}"/>
              </a:ext>
            </a:extLst>
          </p:cNvPr>
          <p:cNvSpPr/>
          <p:nvPr/>
        </p:nvSpPr>
        <p:spPr>
          <a:xfrm>
            <a:off x="11157112" y="4639707"/>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12" name="Straight Connector 11">
            <a:extLst>
              <a:ext uri="{FF2B5EF4-FFF2-40B4-BE49-F238E27FC236}">
                <a16:creationId xmlns:a16="http://schemas.microsoft.com/office/drawing/2014/main" id="{B8DFAD51-DA0A-898A-D4DB-10FBD04966BD}"/>
              </a:ext>
            </a:extLst>
          </p:cNvPr>
          <p:cNvCxnSpPr>
            <a:cxnSpLocks/>
          </p:cNvCxnSpPr>
          <p:nvPr/>
        </p:nvCxnSpPr>
        <p:spPr>
          <a:xfrm>
            <a:off x="1050121" y="6475347"/>
            <a:ext cx="1572751" cy="11568"/>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A1C8B7-F7C4-4A9B-5949-9B440705D91C}"/>
              </a:ext>
            </a:extLst>
          </p:cNvPr>
          <p:cNvSpPr txBox="1"/>
          <p:nvPr/>
        </p:nvSpPr>
        <p:spPr>
          <a:xfrm>
            <a:off x="2193468" y="6532448"/>
            <a:ext cx="705507" cy="25782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Situation</a:t>
            </a:r>
            <a:endParaRPr lang="en-US" sz="900"/>
          </a:p>
        </p:txBody>
      </p:sp>
      <p:sp>
        <p:nvSpPr>
          <p:cNvPr id="14" name="Oval 13">
            <a:extLst>
              <a:ext uri="{FF2B5EF4-FFF2-40B4-BE49-F238E27FC236}">
                <a16:creationId xmlns:a16="http://schemas.microsoft.com/office/drawing/2014/main" id="{6063A462-7A47-61FD-48D0-F734F0610995}"/>
              </a:ext>
            </a:extLst>
          </p:cNvPr>
          <p:cNvSpPr/>
          <p:nvPr/>
        </p:nvSpPr>
        <p:spPr>
          <a:xfrm rot="16200000">
            <a:off x="894285" y="637776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5" name="Oval 14">
            <a:extLst>
              <a:ext uri="{FF2B5EF4-FFF2-40B4-BE49-F238E27FC236}">
                <a16:creationId xmlns:a16="http://schemas.microsoft.com/office/drawing/2014/main" id="{9C1A9351-AE24-83A9-0273-33E8ECD46F77}"/>
              </a:ext>
            </a:extLst>
          </p:cNvPr>
          <p:cNvSpPr/>
          <p:nvPr/>
        </p:nvSpPr>
        <p:spPr>
          <a:xfrm rot="16200000">
            <a:off x="2471837" y="640592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121" name="Group 120">
            <a:extLst>
              <a:ext uri="{FF2B5EF4-FFF2-40B4-BE49-F238E27FC236}">
                <a16:creationId xmlns:a16="http://schemas.microsoft.com/office/drawing/2014/main" id="{02C30BF0-E037-0266-BADF-84F76E72B1AD}"/>
              </a:ext>
            </a:extLst>
          </p:cNvPr>
          <p:cNvGrpSpPr/>
          <p:nvPr/>
        </p:nvGrpSpPr>
        <p:grpSpPr>
          <a:xfrm>
            <a:off x="685989" y="2002551"/>
            <a:ext cx="8484213" cy="4309554"/>
            <a:chOff x="685989" y="1908088"/>
            <a:chExt cx="8484213" cy="4309554"/>
          </a:xfrm>
        </p:grpSpPr>
        <p:grpSp>
          <p:nvGrpSpPr>
            <p:cNvPr id="3" name="Group 2">
              <a:extLst>
                <a:ext uri="{FF2B5EF4-FFF2-40B4-BE49-F238E27FC236}">
                  <a16:creationId xmlns:a16="http://schemas.microsoft.com/office/drawing/2014/main" id="{FDD72687-D036-453C-D3CD-63E343CE3E21}"/>
                </a:ext>
              </a:extLst>
            </p:cNvPr>
            <p:cNvGrpSpPr/>
            <p:nvPr/>
          </p:nvGrpSpPr>
          <p:grpSpPr>
            <a:xfrm>
              <a:off x="685989" y="2338679"/>
              <a:ext cx="8484213" cy="3840646"/>
              <a:chOff x="608684" y="1543549"/>
              <a:chExt cx="8484213" cy="3840646"/>
            </a:xfrm>
          </p:grpSpPr>
          <p:grpSp>
            <p:nvGrpSpPr>
              <p:cNvPr id="22" name="Google Shape;107;p16">
                <a:extLst>
                  <a:ext uri="{FF2B5EF4-FFF2-40B4-BE49-F238E27FC236}">
                    <a16:creationId xmlns:a16="http://schemas.microsoft.com/office/drawing/2014/main" id="{8FCB5BF6-20A0-BBCA-6E62-123A17CF36ED}"/>
                  </a:ext>
                </a:extLst>
              </p:cNvPr>
              <p:cNvGrpSpPr/>
              <p:nvPr/>
            </p:nvGrpSpPr>
            <p:grpSpPr>
              <a:xfrm>
                <a:off x="608684" y="1778928"/>
                <a:ext cx="8484213" cy="2427619"/>
                <a:chOff x="-636925" y="1404675"/>
                <a:chExt cx="8484213" cy="2427619"/>
              </a:xfrm>
            </p:grpSpPr>
            <p:sp>
              <p:nvSpPr>
                <p:cNvPr id="61" name="Google Shape;108;p16">
                  <a:extLst>
                    <a:ext uri="{FF2B5EF4-FFF2-40B4-BE49-F238E27FC236}">
                      <a16:creationId xmlns:a16="http://schemas.microsoft.com/office/drawing/2014/main" id="{F98B0B7B-0DD8-28DB-9761-36BFBF537C1C}"/>
                    </a:ext>
                  </a:extLst>
                </p:cNvPr>
                <p:cNvSpPr/>
                <p:nvPr/>
              </p:nvSpPr>
              <p:spPr>
                <a:xfrm>
                  <a:off x="-636925" y="1404675"/>
                  <a:ext cx="8446650" cy="2363225"/>
                </a:xfrm>
                <a:custGeom>
                  <a:avLst/>
                  <a:gdLst/>
                  <a:ahLst/>
                  <a:cxnLst/>
                  <a:rect l="l" t="t" r="r" b="b"/>
                  <a:pathLst>
                    <a:path w="337866" h="94529" extrusionOk="0">
                      <a:moveTo>
                        <a:pt x="0" y="36334"/>
                      </a:moveTo>
                      <a:cubicBezTo>
                        <a:pt x="9202" y="44277"/>
                        <a:pt x="28628" y="86117"/>
                        <a:pt x="55210" y="83994"/>
                      </a:cubicBezTo>
                      <a:cubicBezTo>
                        <a:pt x="81793" y="81871"/>
                        <a:pt x="126070" y="21864"/>
                        <a:pt x="159495" y="23594"/>
                      </a:cubicBezTo>
                      <a:cubicBezTo>
                        <a:pt x="192920" y="25324"/>
                        <a:pt x="226031" y="98308"/>
                        <a:pt x="255759" y="94376"/>
                      </a:cubicBezTo>
                      <a:cubicBezTo>
                        <a:pt x="285488" y="90444"/>
                        <a:pt x="324182" y="15729"/>
                        <a:pt x="337866" y="0"/>
                      </a:cubicBezTo>
                    </a:path>
                  </a:pathLst>
                </a:custGeom>
                <a:noFill/>
                <a:ln w="152400" cap="rnd" cmpd="sng">
                  <a:solidFill>
                    <a:srgbClr val="F3F3F3"/>
                  </a:solidFill>
                  <a:prstDash val="solid"/>
                  <a:round/>
                  <a:headEnd type="none" w="med" len="med"/>
                  <a:tailEnd type="none" w="med" len="med"/>
                </a:ln>
              </p:spPr>
              <p:txBody>
                <a:bodyPr/>
                <a:lstStyle/>
                <a:p>
                  <a:endParaRPr lang="en-US"/>
                </a:p>
              </p:txBody>
            </p:sp>
            <p:sp>
              <p:nvSpPr>
                <p:cNvPr id="62" name="Google Shape;109;p16">
                  <a:extLst>
                    <a:ext uri="{FF2B5EF4-FFF2-40B4-BE49-F238E27FC236}">
                      <a16:creationId xmlns:a16="http://schemas.microsoft.com/office/drawing/2014/main" id="{60482562-192B-8EDC-BCCD-FE67E51B038C}"/>
                    </a:ext>
                  </a:extLst>
                </p:cNvPr>
                <p:cNvSpPr/>
                <p:nvPr/>
              </p:nvSpPr>
              <p:spPr>
                <a:xfrm>
                  <a:off x="-599362" y="1469069"/>
                  <a:ext cx="8446650" cy="2363225"/>
                </a:xfrm>
                <a:custGeom>
                  <a:avLst/>
                  <a:gdLst/>
                  <a:ahLst/>
                  <a:cxnLst/>
                  <a:rect l="l" t="t" r="r" b="b"/>
                  <a:pathLst>
                    <a:path w="337866" h="94529" extrusionOk="0">
                      <a:moveTo>
                        <a:pt x="0" y="36334"/>
                      </a:moveTo>
                      <a:cubicBezTo>
                        <a:pt x="9202" y="44277"/>
                        <a:pt x="28628" y="86117"/>
                        <a:pt x="55210" y="83994"/>
                      </a:cubicBezTo>
                      <a:cubicBezTo>
                        <a:pt x="81793" y="81871"/>
                        <a:pt x="126070" y="21864"/>
                        <a:pt x="159495" y="23594"/>
                      </a:cubicBezTo>
                      <a:cubicBezTo>
                        <a:pt x="192920" y="25324"/>
                        <a:pt x="226031" y="98308"/>
                        <a:pt x="255759" y="94376"/>
                      </a:cubicBezTo>
                      <a:cubicBezTo>
                        <a:pt x="285488" y="90444"/>
                        <a:pt x="324182" y="15729"/>
                        <a:pt x="337866" y="0"/>
                      </a:cubicBezTo>
                    </a:path>
                  </a:pathLst>
                </a:custGeom>
                <a:noFill/>
                <a:ln w="19050" cap="rnd" cmpd="sng">
                  <a:solidFill>
                    <a:schemeClr val="dk1"/>
                  </a:solidFill>
                  <a:prstDash val="solid"/>
                  <a:round/>
                  <a:headEnd type="none" w="med" len="med"/>
                  <a:tailEnd type="none" w="med" len="med"/>
                </a:ln>
              </p:spPr>
              <p:txBody>
                <a:bodyPr/>
                <a:lstStyle/>
                <a:p>
                  <a:endParaRPr lang="en-US"/>
                </a:p>
              </p:txBody>
            </p:sp>
          </p:grpSp>
          <p:sp>
            <p:nvSpPr>
              <p:cNvPr id="44" name="Google Shape;132;p16">
                <a:extLst>
                  <a:ext uri="{FF2B5EF4-FFF2-40B4-BE49-F238E27FC236}">
                    <a16:creationId xmlns:a16="http://schemas.microsoft.com/office/drawing/2014/main" id="{EBEDA252-D0EB-BE3F-D289-F05CBEBF0FD5}"/>
                  </a:ext>
                </a:extLst>
              </p:cNvPr>
              <p:cNvSpPr txBox="1"/>
              <p:nvPr/>
            </p:nvSpPr>
            <p:spPr>
              <a:xfrm>
                <a:off x="974655" y="2556130"/>
                <a:ext cx="1943400" cy="16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Sitka Text"/>
                    <a:ea typeface="Roboto"/>
                    <a:cs typeface="Roboto"/>
                  </a:rPr>
                  <a:t>Employee Onboarded</a:t>
                </a:r>
              </a:p>
              <a:p>
                <a:pPr algn="ctr"/>
                <a:endParaRPr lang="en" sz="1200">
                  <a:solidFill>
                    <a:schemeClr val="dk1"/>
                  </a:solidFill>
                  <a:latin typeface="Sitka Text"/>
                  <a:ea typeface="Roboto"/>
                  <a:cs typeface="Roboto"/>
                </a:endParaRPr>
              </a:p>
            </p:txBody>
          </p:sp>
          <p:grpSp>
            <p:nvGrpSpPr>
              <p:cNvPr id="45" name="Google Shape;133;p16">
                <a:extLst>
                  <a:ext uri="{FF2B5EF4-FFF2-40B4-BE49-F238E27FC236}">
                    <a16:creationId xmlns:a16="http://schemas.microsoft.com/office/drawing/2014/main" id="{360A174B-7CD3-D600-7EB5-8F36AF742935}"/>
                  </a:ext>
                </a:extLst>
              </p:cNvPr>
              <p:cNvGrpSpPr/>
              <p:nvPr/>
            </p:nvGrpSpPr>
            <p:grpSpPr>
              <a:xfrm rot="10800000">
                <a:off x="1661608" y="2725085"/>
                <a:ext cx="561249" cy="1369505"/>
                <a:chOff x="1893817" y="2264535"/>
                <a:chExt cx="561249" cy="1369505"/>
              </a:xfrm>
            </p:grpSpPr>
            <p:grpSp>
              <p:nvGrpSpPr>
                <p:cNvPr id="46" name="Google Shape;134;p16">
                  <a:extLst>
                    <a:ext uri="{FF2B5EF4-FFF2-40B4-BE49-F238E27FC236}">
                      <a16:creationId xmlns:a16="http://schemas.microsoft.com/office/drawing/2014/main" id="{FE32B30E-5A96-ACD5-A460-511F3ECDD495}"/>
                    </a:ext>
                  </a:extLst>
                </p:cNvPr>
                <p:cNvGrpSpPr/>
                <p:nvPr/>
              </p:nvGrpSpPr>
              <p:grpSpPr>
                <a:xfrm>
                  <a:off x="1893817" y="2264535"/>
                  <a:ext cx="561249" cy="561249"/>
                  <a:chOff x="1893817" y="2264535"/>
                  <a:chExt cx="630900" cy="630900"/>
                </a:xfrm>
              </p:grpSpPr>
              <p:sp>
                <p:nvSpPr>
                  <p:cNvPr id="48" name="Google Shape;135;p16">
                    <a:extLst>
                      <a:ext uri="{FF2B5EF4-FFF2-40B4-BE49-F238E27FC236}">
                        <a16:creationId xmlns:a16="http://schemas.microsoft.com/office/drawing/2014/main" id="{27853EB1-ED77-309E-1616-F9B458951E8C}"/>
                      </a:ext>
                    </a:extLst>
                  </p:cNvPr>
                  <p:cNvSpPr/>
                  <p:nvPr/>
                </p:nvSpPr>
                <p:spPr>
                  <a:xfrm>
                    <a:off x="1893817" y="2264535"/>
                    <a:ext cx="630900" cy="6309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136;p16">
                    <a:extLst>
                      <a:ext uri="{FF2B5EF4-FFF2-40B4-BE49-F238E27FC236}">
                        <a16:creationId xmlns:a16="http://schemas.microsoft.com/office/drawing/2014/main" id="{543F9E4F-49AA-B582-E78F-EF835FBA3748}"/>
                      </a:ext>
                    </a:extLst>
                  </p:cNvPr>
                  <p:cNvSpPr/>
                  <p:nvPr/>
                </p:nvSpPr>
                <p:spPr>
                  <a:xfrm>
                    <a:off x="1971967" y="2342684"/>
                    <a:ext cx="474600" cy="474600"/>
                  </a:xfrm>
                  <a:prstGeom prst="ellipse">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ED7D31"/>
                      </a:solidFill>
                    </a:endParaRPr>
                  </a:p>
                </p:txBody>
              </p:sp>
            </p:grpSp>
            <p:cxnSp>
              <p:nvCxnSpPr>
                <p:cNvPr id="47" name="Google Shape;137;p16">
                  <a:extLst>
                    <a:ext uri="{FF2B5EF4-FFF2-40B4-BE49-F238E27FC236}">
                      <a16:creationId xmlns:a16="http://schemas.microsoft.com/office/drawing/2014/main" id="{D886C3C0-74CB-FCD4-5D08-EBCCBF9477DB}"/>
                    </a:ext>
                  </a:extLst>
                </p:cNvPr>
                <p:cNvCxnSpPr/>
                <p:nvPr/>
              </p:nvCxnSpPr>
              <p:spPr>
                <a:xfrm>
                  <a:off x="2174450" y="2825840"/>
                  <a:ext cx="0" cy="808200"/>
                </a:xfrm>
                <a:prstGeom prst="straightConnector1">
                  <a:avLst/>
                </a:prstGeom>
                <a:noFill/>
                <a:ln w="19050" cap="rnd" cmpd="sng">
                  <a:solidFill>
                    <a:schemeClr val="dk1"/>
                  </a:solidFill>
                  <a:prstDash val="solid"/>
                  <a:round/>
                  <a:headEnd type="none" w="med" len="med"/>
                  <a:tailEnd type="oval" w="med" len="med"/>
                </a:ln>
              </p:spPr>
            </p:cxnSp>
          </p:grpSp>
          <p:sp>
            <p:nvSpPr>
              <p:cNvPr id="37" name="Google Shape;140;p16">
                <a:extLst>
                  <a:ext uri="{FF2B5EF4-FFF2-40B4-BE49-F238E27FC236}">
                    <a16:creationId xmlns:a16="http://schemas.microsoft.com/office/drawing/2014/main" id="{C4FA0E93-A9AA-7DE8-657D-2C9D6C245232}"/>
                  </a:ext>
                </a:extLst>
              </p:cNvPr>
              <p:cNvSpPr txBox="1"/>
              <p:nvPr/>
            </p:nvSpPr>
            <p:spPr>
              <a:xfrm>
                <a:off x="6021059" y="1543549"/>
                <a:ext cx="1937400" cy="69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gn="just">
                  <a:buChar char="•"/>
                </a:pPr>
                <a:r>
                  <a:rPr lang="en" sz="1200">
                    <a:solidFill>
                      <a:schemeClr val="dk1"/>
                    </a:solidFill>
                    <a:latin typeface="Sitka Text"/>
                    <a:ea typeface="Roboto"/>
                    <a:cs typeface="Roboto"/>
                    <a:sym typeface="Roboto"/>
                  </a:rPr>
                  <a:t>Escalation resolution post-training requires high human intervention</a:t>
                </a:r>
                <a:endParaRPr lang="en-US" sz="1200">
                  <a:solidFill>
                    <a:schemeClr val="dk1"/>
                  </a:solidFill>
                  <a:latin typeface="Sitka Text"/>
                </a:endParaRPr>
              </a:p>
              <a:p>
                <a:pPr marL="228600" indent="-228600" algn="just">
                  <a:buChar char="•"/>
                </a:pPr>
                <a:endParaRPr lang="en" sz="1200">
                  <a:solidFill>
                    <a:schemeClr val="dk1"/>
                  </a:solidFill>
                  <a:latin typeface="Sitka Text"/>
                  <a:ea typeface="Roboto"/>
                  <a:cs typeface="Roboto"/>
                </a:endParaRPr>
              </a:p>
              <a:p>
                <a:pPr marL="228600" indent="-228600" algn="just">
                  <a:buChar char="•"/>
                </a:pPr>
                <a:r>
                  <a:rPr lang="en" sz="1200">
                    <a:solidFill>
                      <a:schemeClr val="dk1"/>
                    </a:solidFill>
                    <a:latin typeface="Sitka Text"/>
                    <a:ea typeface="Roboto"/>
                    <a:cs typeface="Roboto"/>
                  </a:rPr>
                  <a:t>Operation Managers take months/years to operate at their best</a:t>
                </a:r>
              </a:p>
              <a:p>
                <a:pPr marL="228600" indent="-228600" algn="just">
                  <a:buChar char="•"/>
                </a:pPr>
                <a:endParaRPr lang="en" sz="1200">
                  <a:solidFill>
                    <a:schemeClr val="dk1"/>
                  </a:solidFill>
                  <a:latin typeface="Sitka Text"/>
                  <a:ea typeface="Roboto"/>
                  <a:cs typeface="Roboto"/>
                </a:endParaRPr>
              </a:p>
              <a:p>
                <a:pPr marL="228600" indent="-228600" algn="just">
                  <a:buChar char="•"/>
                </a:pPr>
                <a:r>
                  <a:rPr lang="en" sz="1200">
                    <a:solidFill>
                      <a:schemeClr val="dk1"/>
                    </a:solidFill>
                    <a:latin typeface="Sitka Text"/>
                    <a:ea typeface="Roboto"/>
                    <a:cs typeface="Roboto"/>
                  </a:rPr>
                  <a:t>High churn rates (50% for associates, 25% for associates) for employees make the issue more prominent</a:t>
                </a:r>
              </a:p>
              <a:p>
                <a:pPr marL="228600" indent="-228600" algn="just">
                  <a:buChar char="•"/>
                </a:pPr>
                <a:endParaRPr lang="en" sz="1200">
                  <a:solidFill>
                    <a:schemeClr val="dk1"/>
                  </a:solidFill>
                  <a:latin typeface="Sitka Text"/>
                  <a:ea typeface="Roboto"/>
                  <a:cs typeface="Roboto"/>
                </a:endParaRPr>
              </a:p>
            </p:txBody>
          </p:sp>
          <p:grpSp>
            <p:nvGrpSpPr>
              <p:cNvPr id="38" name="Google Shape;141;p16">
                <a:extLst>
                  <a:ext uri="{FF2B5EF4-FFF2-40B4-BE49-F238E27FC236}">
                    <a16:creationId xmlns:a16="http://schemas.microsoft.com/office/drawing/2014/main" id="{18E12FD2-62C1-BA8E-6B86-7B2C2E6EC91F}"/>
                  </a:ext>
                </a:extLst>
              </p:cNvPr>
              <p:cNvGrpSpPr/>
              <p:nvPr/>
            </p:nvGrpSpPr>
            <p:grpSpPr>
              <a:xfrm rot="10800000">
                <a:off x="6719031" y="3166511"/>
                <a:ext cx="561249" cy="1236458"/>
                <a:chOff x="6689546" y="2264535"/>
                <a:chExt cx="561249" cy="1236458"/>
              </a:xfrm>
            </p:grpSpPr>
            <p:grpSp>
              <p:nvGrpSpPr>
                <p:cNvPr id="39" name="Google Shape;142;p16">
                  <a:extLst>
                    <a:ext uri="{FF2B5EF4-FFF2-40B4-BE49-F238E27FC236}">
                      <a16:creationId xmlns:a16="http://schemas.microsoft.com/office/drawing/2014/main" id="{E18D7C10-4EF1-B95B-0B41-4F1E655E0A4C}"/>
                    </a:ext>
                  </a:extLst>
                </p:cNvPr>
                <p:cNvGrpSpPr/>
                <p:nvPr/>
              </p:nvGrpSpPr>
              <p:grpSpPr>
                <a:xfrm>
                  <a:off x="6689546" y="2264535"/>
                  <a:ext cx="561249" cy="561249"/>
                  <a:chOff x="6689546" y="2264535"/>
                  <a:chExt cx="630900" cy="630900"/>
                </a:xfrm>
              </p:grpSpPr>
              <p:sp>
                <p:nvSpPr>
                  <p:cNvPr id="41" name="Google Shape;143;p16">
                    <a:extLst>
                      <a:ext uri="{FF2B5EF4-FFF2-40B4-BE49-F238E27FC236}">
                        <a16:creationId xmlns:a16="http://schemas.microsoft.com/office/drawing/2014/main" id="{B86CBA00-615F-D858-4DB8-59BDB76226E1}"/>
                      </a:ext>
                    </a:extLst>
                  </p:cNvPr>
                  <p:cNvSpPr/>
                  <p:nvPr/>
                </p:nvSpPr>
                <p:spPr>
                  <a:xfrm>
                    <a:off x="6689546" y="2264535"/>
                    <a:ext cx="630900" cy="6309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144;p16">
                    <a:extLst>
                      <a:ext uri="{FF2B5EF4-FFF2-40B4-BE49-F238E27FC236}">
                        <a16:creationId xmlns:a16="http://schemas.microsoft.com/office/drawing/2014/main" id="{976E458D-BF01-7BDB-29F0-46DB143AE06B}"/>
                      </a:ext>
                    </a:extLst>
                  </p:cNvPr>
                  <p:cNvSpPr/>
                  <p:nvPr/>
                </p:nvSpPr>
                <p:spPr>
                  <a:xfrm>
                    <a:off x="6767696" y="2342684"/>
                    <a:ext cx="474600" cy="474600"/>
                  </a:xfrm>
                  <a:prstGeom prst="ellipse">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cxnSp>
              <p:nvCxnSpPr>
                <p:cNvPr id="40" name="Google Shape;145;p16">
                  <a:extLst>
                    <a:ext uri="{FF2B5EF4-FFF2-40B4-BE49-F238E27FC236}">
                      <a16:creationId xmlns:a16="http://schemas.microsoft.com/office/drawing/2014/main" id="{EBDB1D6A-67C2-F8FE-810C-8ACE719085B2}"/>
                    </a:ext>
                  </a:extLst>
                </p:cNvPr>
                <p:cNvCxnSpPr/>
                <p:nvPr/>
              </p:nvCxnSpPr>
              <p:spPr>
                <a:xfrm rot="10800000" flipV="1">
                  <a:off x="6970176" y="2825840"/>
                  <a:ext cx="0" cy="675153"/>
                </a:xfrm>
                <a:prstGeom prst="straightConnector1">
                  <a:avLst/>
                </a:prstGeom>
                <a:noFill/>
                <a:ln w="19050" cap="rnd" cmpd="sng">
                  <a:solidFill>
                    <a:schemeClr val="dk1"/>
                  </a:solidFill>
                  <a:prstDash val="solid"/>
                  <a:round/>
                  <a:headEnd type="none" w="med" len="med"/>
                  <a:tailEnd type="oval" w="med" len="med"/>
                </a:ln>
              </p:spPr>
            </p:cxnSp>
          </p:grpSp>
          <p:grpSp>
            <p:nvGrpSpPr>
              <p:cNvPr id="28" name="Google Shape;146;p16">
                <a:extLst>
                  <a:ext uri="{FF2B5EF4-FFF2-40B4-BE49-F238E27FC236}">
                    <a16:creationId xmlns:a16="http://schemas.microsoft.com/office/drawing/2014/main" id="{8EDFC065-A121-F096-F0D4-10198D104387}"/>
                  </a:ext>
                </a:extLst>
              </p:cNvPr>
              <p:cNvGrpSpPr/>
              <p:nvPr/>
            </p:nvGrpSpPr>
            <p:grpSpPr>
              <a:xfrm>
                <a:off x="3537118" y="2165077"/>
                <a:ext cx="2124925" cy="3219118"/>
                <a:chOff x="3523024" y="2637491"/>
                <a:chExt cx="2124925" cy="3219118"/>
              </a:xfrm>
            </p:grpSpPr>
            <p:sp>
              <p:nvSpPr>
                <p:cNvPr id="30" name="Google Shape;148;p16">
                  <a:extLst>
                    <a:ext uri="{FF2B5EF4-FFF2-40B4-BE49-F238E27FC236}">
                      <a16:creationId xmlns:a16="http://schemas.microsoft.com/office/drawing/2014/main" id="{9BE8E69E-1773-F70E-0056-A5F327A0FE63}"/>
                    </a:ext>
                  </a:extLst>
                </p:cNvPr>
                <p:cNvSpPr txBox="1"/>
                <p:nvPr/>
              </p:nvSpPr>
              <p:spPr>
                <a:xfrm>
                  <a:off x="3523024" y="4278057"/>
                  <a:ext cx="2124925" cy="15785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Char char="•"/>
                  </a:pPr>
                  <a:r>
                    <a:rPr lang="en" sz="1200">
                      <a:solidFill>
                        <a:schemeClr val="dk1"/>
                      </a:solidFill>
                      <a:latin typeface="Sitka Text"/>
                      <a:ea typeface="Roboto"/>
                      <a:cs typeface="Roboto"/>
                    </a:rPr>
                    <a:t>3 days spent in training associates</a:t>
                  </a:r>
                  <a:endParaRPr lang="en-US" sz="1200">
                    <a:solidFill>
                      <a:schemeClr val="dk1"/>
                    </a:solidFill>
                    <a:latin typeface="Sitka Text"/>
                    <a:ea typeface="Roboto"/>
                  </a:endParaRPr>
                </a:p>
                <a:p>
                  <a:pPr marL="171450" indent="-171450" algn="just">
                    <a:buChar char="•"/>
                  </a:pPr>
                  <a:endParaRPr lang="en" sz="1200">
                    <a:solidFill>
                      <a:schemeClr val="dk1"/>
                    </a:solidFill>
                    <a:latin typeface="Sitka Text"/>
                    <a:ea typeface="Roboto"/>
                    <a:cs typeface="Roboto"/>
                  </a:endParaRPr>
                </a:p>
                <a:p>
                  <a:pPr marL="171450" indent="-171450" algn="just">
                    <a:buChar char="•"/>
                  </a:pPr>
                  <a:r>
                    <a:rPr lang="en" sz="1200">
                      <a:solidFill>
                        <a:schemeClr val="dk1"/>
                      </a:solidFill>
                      <a:latin typeface="Sitka Text"/>
                      <a:ea typeface="Roboto"/>
                      <a:cs typeface="Roboto"/>
                    </a:rPr>
                    <a:t>~18 hours of text and video based training</a:t>
                  </a:r>
                </a:p>
                <a:p>
                  <a:pPr marL="171450" indent="-171450" algn="just">
                    <a:buChar char="•"/>
                  </a:pPr>
                  <a:endParaRPr lang="en" sz="1200">
                    <a:solidFill>
                      <a:schemeClr val="dk1"/>
                    </a:solidFill>
                    <a:latin typeface="Sitka Text"/>
                    <a:ea typeface="Roboto"/>
                    <a:cs typeface="Roboto"/>
                  </a:endParaRPr>
                </a:p>
                <a:p>
                  <a:pPr marL="171450" indent="-171450" algn="just">
                    <a:buChar char="•"/>
                  </a:pPr>
                  <a:r>
                    <a:rPr lang="en" sz="1200">
                      <a:solidFill>
                        <a:schemeClr val="dk1"/>
                      </a:solidFill>
                      <a:latin typeface="Sitka Text"/>
                      <a:ea typeface="Roboto"/>
                      <a:cs typeface="Roboto"/>
                    </a:rPr>
                    <a:t>~$900 per associate</a:t>
                  </a:r>
                  <a:r>
                    <a:rPr lang="en" sz="1200">
                      <a:latin typeface="Sitka Text"/>
                    </a:rPr>
                    <a:t> </a:t>
                  </a:r>
                  <a:r>
                    <a:rPr lang="en" sz="1200">
                      <a:solidFill>
                        <a:schemeClr val="dk1"/>
                      </a:solidFill>
                      <a:latin typeface="Sitka Text"/>
                      <a:ea typeface="Roboto"/>
                      <a:cs typeface="Roboto"/>
                    </a:rPr>
                    <a:t>spent (Opportunity Cost)</a:t>
                  </a:r>
                  <a:endParaRPr lang="en" sz="1200">
                    <a:solidFill>
                      <a:schemeClr val="dk1"/>
                    </a:solidFill>
                    <a:latin typeface="Sitka Text"/>
                  </a:endParaRPr>
                </a:p>
                <a:p>
                  <a:pPr marL="171450" indent="-171450" algn="just">
                    <a:buChar char="•"/>
                  </a:pPr>
                  <a:endParaRPr lang="en" sz="1200">
                    <a:solidFill>
                      <a:schemeClr val="dk1"/>
                    </a:solidFill>
                    <a:latin typeface="Sitka Text"/>
                    <a:ea typeface="Roboto"/>
                    <a:cs typeface="Roboto"/>
                  </a:endParaRPr>
                </a:p>
                <a:p>
                  <a:pPr marL="171450" indent="-171450" algn="just">
                    <a:buChar char="•"/>
                  </a:pPr>
                  <a:r>
                    <a:rPr lang="en" sz="1200">
                      <a:solidFill>
                        <a:schemeClr val="dk1"/>
                      </a:solidFill>
                      <a:latin typeface="Sitka Text"/>
                      <a:ea typeface="Roboto"/>
                      <a:cs typeface="Roboto"/>
                    </a:rPr>
                    <a:t>Information overload with low retention rates</a:t>
                  </a:r>
                </a:p>
                <a:p>
                  <a:pPr marL="171450" indent="-171450" algn="just">
                    <a:buChar char="•"/>
                  </a:pPr>
                  <a:endParaRPr lang="en" sz="1200">
                    <a:solidFill>
                      <a:schemeClr val="dk1"/>
                    </a:solidFill>
                    <a:latin typeface="Sitka Text"/>
                    <a:ea typeface="Roboto"/>
                    <a:cs typeface="Roboto"/>
                  </a:endParaRPr>
                </a:p>
                <a:p>
                  <a:pPr marL="171450" indent="-171450" algn="ctr">
                    <a:buChar char="•"/>
                  </a:pPr>
                  <a:endParaRPr lang="en" sz="1200">
                    <a:solidFill>
                      <a:schemeClr val="dk1"/>
                    </a:solidFill>
                    <a:latin typeface="Sitka Text"/>
                    <a:ea typeface="Roboto"/>
                    <a:cs typeface="Roboto"/>
                  </a:endParaRPr>
                </a:p>
              </p:txBody>
            </p:sp>
            <p:grpSp>
              <p:nvGrpSpPr>
                <p:cNvPr id="31" name="Google Shape;149;p16">
                  <a:extLst>
                    <a:ext uri="{FF2B5EF4-FFF2-40B4-BE49-F238E27FC236}">
                      <a16:creationId xmlns:a16="http://schemas.microsoft.com/office/drawing/2014/main" id="{71AD1CFD-4101-416D-BC3C-073E7D697007}"/>
                    </a:ext>
                  </a:extLst>
                </p:cNvPr>
                <p:cNvGrpSpPr/>
                <p:nvPr/>
              </p:nvGrpSpPr>
              <p:grpSpPr>
                <a:xfrm>
                  <a:off x="4291376" y="2637491"/>
                  <a:ext cx="561249" cy="996549"/>
                  <a:chOff x="4291376" y="2637491"/>
                  <a:chExt cx="561249" cy="996549"/>
                </a:xfrm>
              </p:grpSpPr>
              <p:grpSp>
                <p:nvGrpSpPr>
                  <p:cNvPr id="32" name="Google Shape;150;p16">
                    <a:extLst>
                      <a:ext uri="{FF2B5EF4-FFF2-40B4-BE49-F238E27FC236}">
                        <a16:creationId xmlns:a16="http://schemas.microsoft.com/office/drawing/2014/main" id="{CD9D3C62-6023-6EBB-F3A0-E36D602564E7}"/>
                      </a:ext>
                    </a:extLst>
                  </p:cNvPr>
                  <p:cNvGrpSpPr/>
                  <p:nvPr/>
                </p:nvGrpSpPr>
                <p:grpSpPr>
                  <a:xfrm>
                    <a:off x="4291376" y="2637491"/>
                    <a:ext cx="561249" cy="561249"/>
                    <a:chOff x="4291376" y="2637491"/>
                    <a:chExt cx="630900" cy="630900"/>
                  </a:xfrm>
                </p:grpSpPr>
                <p:sp>
                  <p:nvSpPr>
                    <p:cNvPr id="34" name="Google Shape;151;p16">
                      <a:extLst>
                        <a:ext uri="{FF2B5EF4-FFF2-40B4-BE49-F238E27FC236}">
                          <a16:creationId xmlns:a16="http://schemas.microsoft.com/office/drawing/2014/main" id="{D4D24AE7-667F-C10F-DAD6-7A0F0C73CA41}"/>
                        </a:ext>
                      </a:extLst>
                    </p:cNvPr>
                    <p:cNvSpPr/>
                    <p:nvPr/>
                  </p:nvSpPr>
                  <p:spPr>
                    <a:xfrm>
                      <a:off x="4291376" y="2637491"/>
                      <a:ext cx="630900" cy="6309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p>
                  </p:txBody>
                </p:sp>
                <p:sp>
                  <p:nvSpPr>
                    <p:cNvPr id="35" name="Google Shape;152;p16">
                      <a:extLst>
                        <a:ext uri="{FF2B5EF4-FFF2-40B4-BE49-F238E27FC236}">
                          <a16:creationId xmlns:a16="http://schemas.microsoft.com/office/drawing/2014/main" id="{B3C4B8F5-376B-42B7-52B8-F8039B116C96}"/>
                        </a:ext>
                      </a:extLst>
                    </p:cNvPr>
                    <p:cNvSpPr/>
                    <p:nvPr/>
                  </p:nvSpPr>
                  <p:spPr>
                    <a:xfrm>
                      <a:off x="4369526" y="2715640"/>
                      <a:ext cx="474600" cy="474600"/>
                    </a:xfrm>
                    <a:prstGeom prst="ellipse">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p>
                  </p:txBody>
                </p:sp>
              </p:grpSp>
              <p:cxnSp>
                <p:nvCxnSpPr>
                  <p:cNvPr id="33" name="Google Shape;153;p16">
                    <a:extLst>
                      <a:ext uri="{FF2B5EF4-FFF2-40B4-BE49-F238E27FC236}">
                        <a16:creationId xmlns:a16="http://schemas.microsoft.com/office/drawing/2014/main" id="{9AAA9DC1-2E84-A07E-AAE5-6AA4CD498924}"/>
                      </a:ext>
                    </a:extLst>
                  </p:cNvPr>
                  <p:cNvCxnSpPr>
                    <a:stCxn id="151" idx="4"/>
                  </p:cNvCxnSpPr>
                  <p:nvPr/>
                </p:nvCxnSpPr>
                <p:spPr>
                  <a:xfrm>
                    <a:off x="4572000" y="3198740"/>
                    <a:ext cx="0" cy="435300"/>
                  </a:xfrm>
                  <a:prstGeom prst="straightConnector1">
                    <a:avLst/>
                  </a:prstGeom>
                  <a:noFill/>
                  <a:ln w="19050" cap="rnd" cmpd="sng">
                    <a:solidFill>
                      <a:schemeClr val="dk1"/>
                    </a:solidFill>
                    <a:prstDash val="solid"/>
                    <a:round/>
                    <a:headEnd type="none" w="med" len="med"/>
                    <a:tailEnd type="oval" w="med" len="med"/>
                  </a:ln>
                </p:spPr>
              </p:cxnSp>
            </p:grpSp>
          </p:grpSp>
        </p:grpSp>
        <p:grpSp>
          <p:nvGrpSpPr>
            <p:cNvPr id="110" name="Google Shape;2223;p45">
              <a:extLst>
                <a:ext uri="{FF2B5EF4-FFF2-40B4-BE49-F238E27FC236}">
                  <a16:creationId xmlns:a16="http://schemas.microsoft.com/office/drawing/2014/main" id="{0745C0EB-6AC3-98F8-B45A-FBB669545CC9}"/>
                </a:ext>
              </a:extLst>
            </p:cNvPr>
            <p:cNvGrpSpPr/>
            <p:nvPr/>
          </p:nvGrpSpPr>
          <p:grpSpPr>
            <a:xfrm rot="10800000">
              <a:off x="3796243" y="1908088"/>
              <a:ext cx="1630273" cy="915192"/>
              <a:chOff x="3053136" y="1912906"/>
              <a:chExt cx="1239827" cy="581688"/>
            </a:xfrm>
          </p:grpSpPr>
          <p:sp>
            <p:nvSpPr>
              <p:cNvPr id="111" name="Google Shape;2224;p45">
                <a:extLst>
                  <a:ext uri="{FF2B5EF4-FFF2-40B4-BE49-F238E27FC236}">
                    <a16:creationId xmlns:a16="http://schemas.microsoft.com/office/drawing/2014/main" id="{DC0BCBCA-47F3-DE5F-32FB-E2416B13A04B}"/>
                  </a:ext>
                </a:extLst>
              </p:cNvPr>
              <p:cNvSpPr/>
              <p:nvPr/>
            </p:nvSpPr>
            <p:spPr>
              <a:xfrm>
                <a:off x="3053136" y="1912906"/>
                <a:ext cx="1239827" cy="581688"/>
              </a:xfrm>
              <a:custGeom>
                <a:avLst/>
                <a:gdLst/>
                <a:ahLst/>
                <a:cxnLst/>
                <a:rect l="l" t="t" r="r" b="b"/>
                <a:pathLst>
                  <a:path w="39570" h="21317" extrusionOk="0">
                    <a:moveTo>
                      <a:pt x="18946" y="0"/>
                    </a:moveTo>
                    <a:lnTo>
                      <a:pt x="15375" y="5249"/>
                    </a:lnTo>
                    <a:lnTo>
                      <a:pt x="1" y="5756"/>
                    </a:lnTo>
                    <a:lnTo>
                      <a:pt x="1" y="20970"/>
                    </a:lnTo>
                    <a:lnTo>
                      <a:pt x="9806" y="21317"/>
                    </a:lnTo>
                    <a:lnTo>
                      <a:pt x="23849" y="21317"/>
                    </a:lnTo>
                    <a:lnTo>
                      <a:pt x="39064" y="20811"/>
                    </a:lnTo>
                    <a:lnTo>
                      <a:pt x="39570" y="15055"/>
                    </a:lnTo>
                    <a:lnTo>
                      <a:pt x="38717" y="5249"/>
                    </a:lnTo>
                    <a:lnTo>
                      <a:pt x="22303" y="5089"/>
                    </a:lnTo>
                    <a:lnTo>
                      <a:pt x="18946" y="0"/>
                    </a:lnTo>
                    <a:close/>
                  </a:path>
                </a:pathLst>
              </a:custGeom>
              <a:solidFill>
                <a:srgbClr val="FF99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2226;p45">
                <a:extLst>
                  <a:ext uri="{FF2B5EF4-FFF2-40B4-BE49-F238E27FC236}">
                    <a16:creationId xmlns:a16="http://schemas.microsoft.com/office/drawing/2014/main" id="{34A6921D-1BBC-B812-EEC3-0CB71B087F55}"/>
                  </a:ext>
                </a:extLst>
              </p:cNvPr>
              <p:cNvSpPr txBox="1"/>
              <p:nvPr/>
            </p:nvSpPr>
            <p:spPr>
              <a:xfrm rot="10800000">
                <a:off x="3122700" y="2107682"/>
                <a:ext cx="1100700" cy="340500"/>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a:solidFill>
                      <a:srgbClr val="FFFFFF"/>
                    </a:solidFill>
                    <a:latin typeface="Fira Sans Extra Condensed Medium"/>
                    <a:ea typeface="Fira Sans Extra Condensed Medium"/>
                    <a:cs typeface="Fira Sans Extra Condensed Medium"/>
                  </a:rPr>
                  <a:t>In-Training</a:t>
                </a:r>
                <a:br>
                  <a:rPr lang="en" sz="1800">
                    <a:solidFill>
                      <a:srgbClr val="FFFFFF"/>
                    </a:solidFill>
                    <a:latin typeface="Fira Sans Extra Condensed Medium"/>
                    <a:ea typeface="Fira Sans Extra Condensed Medium"/>
                    <a:cs typeface="Fira Sans Extra Condensed Medium"/>
                  </a:rPr>
                </a:br>
                <a:r>
                  <a:rPr lang="en" sz="1800">
                    <a:solidFill>
                      <a:srgbClr val="FFFFFF"/>
                    </a:solidFill>
                    <a:latin typeface="Fira Sans Extra Condensed Medium"/>
                    <a:ea typeface="Fira Sans Extra Condensed Medium"/>
                    <a:cs typeface="Fira Sans Extra Condensed Medium"/>
                  </a:rPr>
                  <a:t>Pain Points</a:t>
                </a:r>
              </a:p>
            </p:txBody>
          </p:sp>
        </p:grpSp>
        <p:grpSp>
          <p:nvGrpSpPr>
            <p:cNvPr id="118" name="Google Shape;2223;p45">
              <a:extLst>
                <a:ext uri="{FF2B5EF4-FFF2-40B4-BE49-F238E27FC236}">
                  <a16:creationId xmlns:a16="http://schemas.microsoft.com/office/drawing/2014/main" id="{BE51F25E-D95C-C695-A561-9FE727BC0E8F}"/>
                </a:ext>
              </a:extLst>
            </p:cNvPr>
            <p:cNvGrpSpPr/>
            <p:nvPr/>
          </p:nvGrpSpPr>
          <p:grpSpPr>
            <a:xfrm>
              <a:off x="6283763" y="5302450"/>
              <a:ext cx="1630273" cy="915192"/>
              <a:chOff x="2947772" y="1912906"/>
              <a:chExt cx="1239827" cy="581688"/>
            </a:xfrm>
          </p:grpSpPr>
          <p:sp>
            <p:nvSpPr>
              <p:cNvPr id="119" name="Google Shape;2224;p45">
                <a:extLst>
                  <a:ext uri="{FF2B5EF4-FFF2-40B4-BE49-F238E27FC236}">
                    <a16:creationId xmlns:a16="http://schemas.microsoft.com/office/drawing/2014/main" id="{BE429FEB-B291-FC62-0C35-F6291FCA4B3B}"/>
                  </a:ext>
                </a:extLst>
              </p:cNvPr>
              <p:cNvSpPr/>
              <p:nvPr/>
            </p:nvSpPr>
            <p:spPr>
              <a:xfrm>
                <a:off x="2947772" y="1912906"/>
                <a:ext cx="1239827" cy="581688"/>
              </a:xfrm>
              <a:custGeom>
                <a:avLst/>
                <a:gdLst/>
                <a:ahLst/>
                <a:cxnLst/>
                <a:rect l="l" t="t" r="r" b="b"/>
                <a:pathLst>
                  <a:path w="39570" h="21317" extrusionOk="0">
                    <a:moveTo>
                      <a:pt x="18946" y="0"/>
                    </a:moveTo>
                    <a:lnTo>
                      <a:pt x="15375" y="5249"/>
                    </a:lnTo>
                    <a:lnTo>
                      <a:pt x="1" y="5756"/>
                    </a:lnTo>
                    <a:lnTo>
                      <a:pt x="1" y="20970"/>
                    </a:lnTo>
                    <a:lnTo>
                      <a:pt x="9806" y="21317"/>
                    </a:lnTo>
                    <a:lnTo>
                      <a:pt x="23849" y="21317"/>
                    </a:lnTo>
                    <a:lnTo>
                      <a:pt x="39064" y="20811"/>
                    </a:lnTo>
                    <a:lnTo>
                      <a:pt x="39570" y="15055"/>
                    </a:lnTo>
                    <a:lnTo>
                      <a:pt x="38717" y="5249"/>
                    </a:lnTo>
                    <a:lnTo>
                      <a:pt x="22303" y="5089"/>
                    </a:lnTo>
                    <a:lnTo>
                      <a:pt x="18946" y="0"/>
                    </a:lnTo>
                    <a:close/>
                  </a:path>
                </a:pathLst>
              </a:custGeom>
              <a:solidFill>
                <a:srgbClr val="FF99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2226;p45">
                <a:extLst>
                  <a:ext uri="{FF2B5EF4-FFF2-40B4-BE49-F238E27FC236}">
                    <a16:creationId xmlns:a16="http://schemas.microsoft.com/office/drawing/2014/main" id="{7F3D7A51-0C8B-7F44-A241-5B7F2A71D3F2}"/>
                  </a:ext>
                </a:extLst>
              </p:cNvPr>
              <p:cNvSpPr txBox="1"/>
              <p:nvPr/>
            </p:nvSpPr>
            <p:spPr>
              <a:xfrm>
                <a:off x="3036493" y="2107682"/>
                <a:ext cx="1100700" cy="340500"/>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a:solidFill>
                      <a:srgbClr val="FFFFFF"/>
                    </a:solidFill>
                    <a:latin typeface="Fira Sans Extra Condensed Medium"/>
                    <a:ea typeface="Fira Sans Extra Condensed Medium"/>
                    <a:cs typeface="Fira Sans Extra Condensed Medium"/>
                  </a:rPr>
                  <a:t>Post- Training</a:t>
                </a:r>
                <a:br>
                  <a:rPr lang="en" sz="1800">
                    <a:solidFill>
                      <a:srgbClr val="FFFFFF"/>
                    </a:solidFill>
                    <a:latin typeface="Fira Sans Extra Condensed Medium"/>
                    <a:ea typeface="Fira Sans Extra Condensed Medium"/>
                    <a:cs typeface="Fira Sans Extra Condensed Medium"/>
                  </a:rPr>
                </a:br>
                <a:r>
                  <a:rPr lang="en" sz="1800">
                    <a:solidFill>
                      <a:srgbClr val="FFFFFF"/>
                    </a:solidFill>
                    <a:latin typeface="Fira Sans Extra Condensed Medium"/>
                    <a:ea typeface="Fira Sans Extra Condensed Medium"/>
                    <a:cs typeface="Fira Sans Extra Condensed Medium"/>
                  </a:rPr>
                  <a:t>Pain Points</a:t>
                </a:r>
                <a:endParaRPr lang="en-US"/>
              </a:p>
            </p:txBody>
          </p:sp>
        </p:grpSp>
      </p:grpSp>
      <p:cxnSp>
        <p:nvCxnSpPr>
          <p:cNvPr id="123" name="Straight Arrow Connector 122">
            <a:extLst>
              <a:ext uri="{FF2B5EF4-FFF2-40B4-BE49-F238E27FC236}">
                <a16:creationId xmlns:a16="http://schemas.microsoft.com/office/drawing/2014/main" id="{502D4C4A-DBC5-B697-BBD8-3EEB072B97AA}"/>
              </a:ext>
            </a:extLst>
          </p:cNvPr>
          <p:cNvCxnSpPr/>
          <p:nvPr/>
        </p:nvCxnSpPr>
        <p:spPr>
          <a:xfrm>
            <a:off x="504929" y="1240922"/>
            <a:ext cx="9462752" cy="14036"/>
          </a:xfrm>
          <a:prstGeom prst="straightConnector1">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29255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E490-3F93-E588-2031-104FE087E13D}"/>
              </a:ext>
            </a:extLst>
          </p:cNvPr>
          <p:cNvSpPr>
            <a:spLocks noGrp="1"/>
          </p:cNvSpPr>
          <p:nvPr>
            <p:ph type="title"/>
          </p:nvPr>
        </p:nvSpPr>
        <p:spPr>
          <a:xfrm>
            <a:off x="182540" y="215319"/>
            <a:ext cx="10515600" cy="692352"/>
          </a:xfrm>
        </p:spPr>
        <p:txBody>
          <a:bodyPr>
            <a:normAutofit fontScale="90000"/>
          </a:bodyPr>
          <a:lstStyle/>
          <a:p>
            <a:r>
              <a:rPr lang="en-IN" sz="3200">
                <a:latin typeface="Sitka Heading"/>
                <a:ea typeface="+mn-ea"/>
                <a:cs typeface="+mn-cs"/>
              </a:rPr>
              <a:t>7 Evaluation criterion were identified and segmented into 3 phases</a:t>
            </a:r>
          </a:p>
        </p:txBody>
      </p:sp>
      <p:grpSp>
        <p:nvGrpSpPr>
          <p:cNvPr id="3" name="Group 2">
            <a:extLst>
              <a:ext uri="{FF2B5EF4-FFF2-40B4-BE49-F238E27FC236}">
                <a16:creationId xmlns:a16="http://schemas.microsoft.com/office/drawing/2014/main" id="{167806A3-51BD-BFF6-DE70-FC52CE2CA080}"/>
              </a:ext>
            </a:extLst>
          </p:cNvPr>
          <p:cNvGrpSpPr/>
          <p:nvPr/>
        </p:nvGrpSpPr>
        <p:grpSpPr>
          <a:xfrm rot="4439350">
            <a:off x="10514817" y="-548826"/>
            <a:ext cx="2210578" cy="2419013"/>
            <a:chOff x="10514817" y="-548826"/>
            <a:chExt cx="2210578" cy="2419013"/>
          </a:xfrm>
        </p:grpSpPr>
        <p:sp>
          <p:nvSpPr>
            <p:cNvPr id="7" name="Graphic 4">
              <a:extLst>
                <a:ext uri="{FF2B5EF4-FFF2-40B4-BE49-F238E27FC236}">
                  <a16:creationId xmlns:a16="http://schemas.microsoft.com/office/drawing/2014/main" id="{ED351EE4-4032-B4A0-B065-41466338FFD7}"/>
                </a:ext>
              </a:extLst>
            </p:cNvPr>
            <p:cNvSpPr/>
            <p:nvPr/>
          </p:nvSpPr>
          <p:spPr>
            <a:xfrm rot="2476041">
              <a:off x="10692561" y="-340391"/>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Graphic 4">
              <a:extLst>
                <a:ext uri="{FF2B5EF4-FFF2-40B4-BE49-F238E27FC236}">
                  <a16:creationId xmlns:a16="http://schemas.microsoft.com/office/drawing/2014/main" id="{CF16FE4D-CE0A-9B93-7B02-2608B53B95F4}"/>
                </a:ext>
              </a:extLst>
            </p:cNvPr>
            <p:cNvSpPr/>
            <p:nvPr/>
          </p:nvSpPr>
          <p:spPr>
            <a:xfrm rot="15002268" flipH="1">
              <a:off x="10994138" y="-1028147"/>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4" name="Freeform: Shape 3">
            <a:extLst>
              <a:ext uri="{FF2B5EF4-FFF2-40B4-BE49-F238E27FC236}">
                <a16:creationId xmlns:a16="http://schemas.microsoft.com/office/drawing/2014/main" id="{F5DBB201-DEDB-8425-0718-7A807CF5D270}"/>
              </a:ext>
            </a:extLst>
          </p:cNvPr>
          <p:cNvSpPr/>
          <p:nvPr/>
        </p:nvSpPr>
        <p:spPr>
          <a:xfrm rot="10320000">
            <a:off x="-396376" y="4968437"/>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6" name="Graphic 11">
            <a:extLst>
              <a:ext uri="{FF2B5EF4-FFF2-40B4-BE49-F238E27FC236}">
                <a16:creationId xmlns:a16="http://schemas.microsoft.com/office/drawing/2014/main" id="{EF91B7B5-0EC2-3E7B-213C-083AB6646D60}"/>
              </a:ext>
            </a:extLst>
          </p:cNvPr>
          <p:cNvSpPr/>
          <p:nvPr/>
        </p:nvSpPr>
        <p:spPr>
          <a:xfrm rot="-1140000">
            <a:off x="10818478" y="405386"/>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cxnSp>
        <p:nvCxnSpPr>
          <p:cNvPr id="13" name="Straight Arrow Connector 12">
            <a:extLst>
              <a:ext uri="{FF2B5EF4-FFF2-40B4-BE49-F238E27FC236}">
                <a16:creationId xmlns:a16="http://schemas.microsoft.com/office/drawing/2014/main" id="{4A8983E7-C821-874D-F0D4-E274734B21B4}"/>
              </a:ext>
            </a:extLst>
          </p:cNvPr>
          <p:cNvCxnSpPr/>
          <p:nvPr/>
        </p:nvCxnSpPr>
        <p:spPr>
          <a:xfrm>
            <a:off x="983541" y="900856"/>
            <a:ext cx="9462752" cy="14036"/>
          </a:xfrm>
          <a:prstGeom prst="straightConnector1">
            <a:avLst/>
          </a:prstGeom>
        </p:spPr>
        <p:style>
          <a:lnRef idx="2">
            <a:schemeClr val="dk1"/>
          </a:lnRef>
          <a:fillRef idx="0">
            <a:schemeClr val="dk1"/>
          </a:fillRef>
          <a:effectRef idx="1">
            <a:schemeClr val="dk1"/>
          </a:effectRef>
          <a:fontRef idx="minor">
            <a:schemeClr val="tx1"/>
          </a:fontRef>
        </p:style>
      </p:cxnSp>
      <p:grpSp>
        <p:nvGrpSpPr>
          <p:cNvPr id="133" name="Group 132">
            <a:extLst>
              <a:ext uri="{FF2B5EF4-FFF2-40B4-BE49-F238E27FC236}">
                <a16:creationId xmlns:a16="http://schemas.microsoft.com/office/drawing/2014/main" id="{6C3D061A-5988-827A-7C09-C565967A9D35}"/>
              </a:ext>
            </a:extLst>
          </p:cNvPr>
          <p:cNvGrpSpPr/>
          <p:nvPr/>
        </p:nvGrpSpPr>
        <p:grpSpPr>
          <a:xfrm>
            <a:off x="894285" y="6374436"/>
            <a:ext cx="3516489" cy="392437"/>
            <a:chOff x="894285" y="5971480"/>
            <a:chExt cx="3516489" cy="392437"/>
          </a:xfrm>
        </p:grpSpPr>
        <p:cxnSp>
          <p:nvCxnSpPr>
            <p:cNvPr id="50" name="Straight Connector 49">
              <a:extLst>
                <a:ext uri="{FF2B5EF4-FFF2-40B4-BE49-F238E27FC236}">
                  <a16:creationId xmlns:a16="http://schemas.microsoft.com/office/drawing/2014/main" id="{7DA07B52-6249-9C83-A578-BCF3F3429A80}"/>
                </a:ext>
              </a:extLst>
            </p:cNvPr>
            <p:cNvCxnSpPr>
              <a:cxnSpLocks/>
              <a:endCxn id="54" idx="4"/>
            </p:cNvCxnSpPr>
            <p:nvPr/>
          </p:nvCxnSpPr>
          <p:spPr>
            <a:xfrm flipV="1">
              <a:off x="941694" y="6052786"/>
              <a:ext cx="2986062" cy="10297"/>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106A5E9-A3C6-785D-AEE6-2A8ADF785D28}"/>
                </a:ext>
              </a:extLst>
            </p:cNvPr>
            <p:cNvSpPr/>
            <p:nvPr/>
          </p:nvSpPr>
          <p:spPr>
            <a:xfrm rot="16200000">
              <a:off x="894285" y="5974806"/>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3" name="Oval 52">
              <a:extLst>
                <a:ext uri="{FF2B5EF4-FFF2-40B4-BE49-F238E27FC236}">
                  <a16:creationId xmlns:a16="http://schemas.microsoft.com/office/drawing/2014/main" id="{0876310C-078E-22A6-EBAE-B3FBB9FDCBC8}"/>
                </a:ext>
              </a:extLst>
            </p:cNvPr>
            <p:cNvSpPr/>
            <p:nvPr/>
          </p:nvSpPr>
          <p:spPr>
            <a:xfrm rot="16200000">
              <a:off x="2377374" y="597148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4" name="Oval 53">
              <a:extLst>
                <a:ext uri="{FF2B5EF4-FFF2-40B4-BE49-F238E27FC236}">
                  <a16:creationId xmlns:a16="http://schemas.microsoft.com/office/drawing/2014/main" id="{AFA30E8B-FF29-F0A6-180F-335ED53E0E1B}"/>
                </a:ext>
              </a:extLst>
            </p:cNvPr>
            <p:cNvSpPr/>
            <p:nvPr/>
          </p:nvSpPr>
          <p:spPr>
            <a:xfrm rot="16200000">
              <a:off x="3771793" y="597480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61" name="TextBox 60">
              <a:extLst>
                <a:ext uri="{FF2B5EF4-FFF2-40B4-BE49-F238E27FC236}">
                  <a16:creationId xmlns:a16="http://schemas.microsoft.com/office/drawing/2014/main" id="{085F203A-D2F0-9E36-3128-B8F990CF7D22}"/>
                </a:ext>
              </a:extLst>
            </p:cNvPr>
            <p:cNvSpPr txBox="1"/>
            <p:nvPr/>
          </p:nvSpPr>
          <p:spPr>
            <a:xfrm>
              <a:off x="3288774" y="6106090"/>
              <a:ext cx="1122000" cy="2578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IN" sz="900"/>
                <a:t>Evaluation Criteria</a:t>
              </a:r>
              <a:endParaRPr lang="en-US" sz="900"/>
            </a:p>
          </p:txBody>
        </p:sp>
      </p:grpSp>
      <p:sp>
        <p:nvSpPr>
          <p:cNvPr id="271" name="Google Shape;971;p26">
            <a:extLst>
              <a:ext uri="{FF2B5EF4-FFF2-40B4-BE49-F238E27FC236}">
                <a16:creationId xmlns:a16="http://schemas.microsoft.com/office/drawing/2014/main" id="{45CBB52A-0DF0-1B58-10B0-19864ED665B1}"/>
              </a:ext>
            </a:extLst>
          </p:cNvPr>
          <p:cNvSpPr/>
          <p:nvPr/>
        </p:nvSpPr>
        <p:spPr>
          <a:xfrm>
            <a:off x="3136665" y="2458383"/>
            <a:ext cx="906275" cy="480654"/>
          </a:xfrm>
          <a:prstGeom prst="homePlate">
            <a:avLst>
              <a:gd name="adj" fmla="val 27718"/>
            </a:avLst>
          </a:prstGeom>
          <a:solidFill>
            <a:schemeClr val="tx1"/>
          </a:solidFill>
          <a:ln>
            <a:solidFill>
              <a:srgbClr val="FF9900"/>
            </a:solidFill>
          </a:ln>
        </p:spPr>
        <p:txBody>
          <a:bodyPr spcFirstLastPara="1" wrap="square" lIns="121900" tIns="121900" rIns="121900" bIns="121900" anchor="ctr" anchorCtr="0">
            <a:noAutofit/>
          </a:bodyPr>
          <a:lstStyle/>
          <a:p>
            <a:endParaRPr sz="2533"/>
          </a:p>
        </p:txBody>
      </p:sp>
      <p:sp>
        <p:nvSpPr>
          <p:cNvPr id="272" name="Google Shape;972;p26">
            <a:extLst>
              <a:ext uri="{FF2B5EF4-FFF2-40B4-BE49-F238E27FC236}">
                <a16:creationId xmlns:a16="http://schemas.microsoft.com/office/drawing/2014/main" id="{B55CC76F-9661-D6B2-DAF0-4F3E7C7433EF}"/>
              </a:ext>
            </a:extLst>
          </p:cNvPr>
          <p:cNvSpPr/>
          <p:nvPr/>
        </p:nvSpPr>
        <p:spPr>
          <a:xfrm>
            <a:off x="2771279" y="2247087"/>
            <a:ext cx="836387" cy="902824"/>
          </a:xfrm>
          <a:prstGeom prst="ellipse">
            <a:avLst/>
          </a:prstGeom>
          <a:solidFill>
            <a:srgbClr val="FFFFFF"/>
          </a:solidFill>
          <a:ln w="7620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273" name="Google Shape;973;p26">
            <a:extLst>
              <a:ext uri="{FF2B5EF4-FFF2-40B4-BE49-F238E27FC236}">
                <a16:creationId xmlns:a16="http://schemas.microsoft.com/office/drawing/2014/main" id="{476CDB98-D5C8-AAEE-D341-24540A0CEBCB}"/>
              </a:ext>
            </a:extLst>
          </p:cNvPr>
          <p:cNvSpPr/>
          <p:nvPr/>
        </p:nvSpPr>
        <p:spPr>
          <a:xfrm>
            <a:off x="1056725" y="2372677"/>
            <a:ext cx="2227329" cy="652176"/>
          </a:xfrm>
          <a:prstGeom prst="roundRect">
            <a:avLst>
              <a:gd name="adj" fmla="val 26514"/>
            </a:avLst>
          </a:prstGeom>
          <a:solidFill>
            <a:schemeClr val="lt2"/>
          </a:solidFill>
          <a:ln>
            <a:noFill/>
          </a:ln>
        </p:spPr>
        <p:txBody>
          <a:bodyPr spcFirstLastPara="1" wrap="square" lIns="121900" tIns="121900" rIns="121900" bIns="121900" anchor="ctr" anchorCtr="0">
            <a:noAutofit/>
          </a:bodyPr>
          <a:lstStyle/>
          <a:p>
            <a:endParaRPr sz="2533"/>
          </a:p>
        </p:txBody>
      </p:sp>
      <p:sp>
        <p:nvSpPr>
          <p:cNvPr id="274" name="Google Shape;974;p26">
            <a:extLst>
              <a:ext uri="{FF2B5EF4-FFF2-40B4-BE49-F238E27FC236}">
                <a16:creationId xmlns:a16="http://schemas.microsoft.com/office/drawing/2014/main" id="{A69122DF-DE2C-3C6E-3005-00BB1DC87F70}"/>
              </a:ext>
            </a:extLst>
          </p:cNvPr>
          <p:cNvSpPr/>
          <p:nvPr/>
        </p:nvSpPr>
        <p:spPr>
          <a:xfrm>
            <a:off x="2887535" y="2372607"/>
            <a:ext cx="604183" cy="652176"/>
          </a:xfrm>
          <a:prstGeom prst="ellipse">
            <a:avLst/>
          </a:prstGeom>
          <a:solidFill>
            <a:schemeClr val="lt2"/>
          </a:solidFill>
          <a:ln>
            <a:noFill/>
          </a:ln>
        </p:spPr>
        <p:txBody>
          <a:bodyPr spcFirstLastPara="1" wrap="square" lIns="121900" tIns="121900" rIns="121900" bIns="121900" anchor="ctr" anchorCtr="0">
            <a:noAutofit/>
          </a:bodyPr>
          <a:lstStyle/>
          <a:p>
            <a:endParaRPr sz="2533"/>
          </a:p>
        </p:txBody>
      </p:sp>
      <p:sp>
        <p:nvSpPr>
          <p:cNvPr id="275" name="Google Shape;975;p26">
            <a:extLst>
              <a:ext uri="{FF2B5EF4-FFF2-40B4-BE49-F238E27FC236}">
                <a16:creationId xmlns:a16="http://schemas.microsoft.com/office/drawing/2014/main" id="{8CB5120D-EEEF-1911-DE89-255ED852EAC0}"/>
              </a:ext>
            </a:extLst>
          </p:cNvPr>
          <p:cNvSpPr/>
          <p:nvPr/>
        </p:nvSpPr>
        <p:spPr>
          <a:xfrm>
            <a:off x="2966925" y="2458383"/>
            <a:ext cx="445284" cy="480654"/>
          </a:xfrm>
          <a:prstGeom prst="ellipse">
            <a:avLst/>
          </a:prstGeom>
          <a:solidFill>
            <a:schemeClr val="bg1"/>
          </a:solidFill>
          <a:ln>
            <a:noFill/>
          </a:ln>
        </p:spPr>
        <p:txBody>
          <a:bodyPr spcFirstLastPara="1" wrap="square" lIns="121900" tIns="121900" rIns="121900" bIns="121900" anchor="ctr" anchorCtr="0">
            <a:noAutofit/>
          </a:bodyPr>
          <a:lstStyle/>
          <a:p>
            <a:pPr algn="ctr"/>
            <a:endParaRPr lang="en" sz="600">
              <a:latin typeface="Fira Sans Extra Condensed Medium"/>
              <a:ea typeface="Fira Sans Extra Condensed Medium"/>
              <a:cs typeface="Fira Sans Extra Condensed Medium"/>
            </a:endParaRPr>
          </a:p>
        </p:txBody>
      </p:sp>
      <p:sp>
        <p:nvSpPr>
          <p:cNvPr id="278" name="Google Shape;977;p26">
            <a:extLst>
              <a:ext uri="{FF2B5EF4-FFF2-40B4-BE49-F238E27FC236}">
                <a16:creationId xmlns:a16="http://schemas.microsoft.com/office/drawing/2014/main" id="{A6C01A6B-3057-21D1-708E-091F9535B136}"/>
              </a:ext>
            </a:extLst>
          </p:cNvPr>
          <p:cNvSpPr txBox="1"/>
          <p:nvPr/>
        </p:nvSpPr>
        <p:spPr>
          <a:xfrm>
            <a:off x="1186236" y="2592869"/>
            <a:ext cx="1655259" cy="222121"/>
          </a:xfrm>
          <a:prstGeom prst="rect">
            <a:avLst/>
          </a:prstGeom>
          <a:noFill/>
          <a:ln>
            <a:noFill/>
          </a:ln>
        </p:spPr>
        <p:txBody>
          <a:bodyPr spcFirstLastPara="1" wrap="square" lIns="121900" tIns="121900" rIns="121900" bIns="121900" anchor="ctr" anchorCtr="0">
            <a:noAutofit/>
          </a:bodyPr>
          <a:lstStyle/>
          <a:p>
            <a:r>
              <a:rPr lang="en-IN">
                <a:latin typeface="Sitka Heading"/>
                <a:sym typeface="Fira Sans Extra Condensed Medium"/>
              </a:rPr>
              <a:t>Data  Security</a:t>
            </a:r>
          </a:p>
        </p:txBody>
      </p:sp>
      <p:sp>
        <p:nvSpPr>
          <p:cNvPr id="309" name="TextBox 308">
            <a:extLst>
              <a:ext uri="{FF2B5EF4-FFF2-40B4-BE49-F238E27FC236}">
                <a16:creationId xmlns:a16="http://schemas.microsoft.com/office/drawing/2014/main" id="{CA53CF3B-555F-F543-1A61-1BACA3583CD3}"/>
              </a:ext>
            </a:extLst>
          </p:cNvPr>
          <p:cNvSpPr txBox="1"/>
          <p:nvPr/>
        </p:nvSpPr>
        <p:spPr>
          <a:xfrm>
            <a:off x="2948083" y="2548459"/>
            <a:ext cx="623372" cy="300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cs typeface="Calibri"/>
              </a:rPr>
              <a:t>0/1</a:t>
            </a:r>
          </a:p>
        </p:txBody>
      </p:sp>
      <p:sp>
        <p:nvSpPr>
          <p:cNvPr id="148" name="Google Shape;971;p26">
            <a:extLst>
              <a:ext uri="{FF2B5EF4-FFF2-40B4-BE49-F238E27FC236}">
                <a16:creationId xmlns:a16="http://schemas.microsoft.com/office/drawing/2014/main" id="{D992057A-8DE5-A781-888A-C56239C645A1}"/>
              </a:ext>
            </a:extLst>
          </p:cNvPr>
          <p:cNvSpPr/>
          <p:nvPr/>
        </p:nvSpPr>
        <p:spPr>
          <a:xfrm>
            <a:off x="6600300" y="2458382"/>
            <a:ext cx="906275" cy="480654"/>
          </a:xfrm>
          <a:prstGeom prst="homePlate">
            <a:avLst>
              <a:gd name="adj" fmla="val 27718"/>
            </a:avLst>
          </a:prstGeom>
          <a:solidFill>
            <a:schemeClr val="tx1"/>
          </a:solidFill>
          <a:ln>
            <a:solidFill>
              <a:srgbClr val="FF9900"/>
            </a:solidFill>
          </a:ln>
        </p:spPr>
        <p:txBody>
          <a:bodyPr spcFirstLastPara="1" wrap="square" lIns="121900" tIns="121900" rIns="121900" bIns="121900" anchor="ctr" anchorCtr="0">
            <a:noAutofit/>
          </a:bodyPr>
          <a:lstStyle/>
          <a:p>
            <a:endParaRPr sz="2533"/>
          </a:p>
        </p:txBody>
      </p:sp>
      <p:sp>
        <p:nvSpPr>
          <p:cNvPr id="149" name="Google Shape;972;p26">
            <a:extLst>
              <a:ext uri="{FF2B5EF4-FFF2-40B4-BE49-F238E27FC236}">
                <a16:creationId xmlns:a16="http://schemas.microsoft.com/office/drawing/2014/main" id="{8F4B8917-1584-6FAD-3B6F-31A715B11154}"/>
              </a:ext>
            </a:extLst>
          </p:cNvPr>
          <p:cNvSpPr/>
          <p:nvPr/>
        </p:nvSpPr>
        <p:spPr>
          <a:xfrm>
            <a:off x="6234914" y="2247086"/>
            <a:ext cx="836387" cy="902824"/>
          </a:xfrm>
          <a:prstGeom prst="ellipse">
            <a:avLst/>
          </a:prstGeom>
          <a:solidFill>
            <a:srgbClr val="FFFFFF"/>
          </a:solidFill>
          <a:ln w="7620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150" name="Google Shape;973;p26">
            <a:extLst>
              <a:ext uri="{FF2B5EF4-FFF2-40B4-BE49-F238E27FC236}">
                <a16:creationId xmlns:a16="http://schemas.microsoft.com/office/drawing/2014/main" id="{4F3AFC98-7491-5973-CB61-317FC1B1D956}"/>
              </a:ext>
            </a:extLst>
          </p:cNvPr>
          <p:cNvSpPr/>
          <p:nvPr/>
        </p:nvSpPr>
        <p:spPr>
          <a:xfrm>
            <a:off x="4369220" y="2372676"/>
            <a:ext cx="2365874" cy="652176"/>
          </a:xfrm>
          <a:prstGeom prst="roundRect">
            <a:avLst>
              <a:gd name="adj" fmla="val 26514"/>
            </a:avLst>
          </a:prstGeom>
          <a:solidFill>
            <a:schemeClr val="lt2"/>
          </a:solidFill>
          <a:ln>
            <a:noFill/>
          </a:ln>
        </p:spPr>
        <p:txBody>
          <a:bodyPr spcFirstLastPara="1" wrap="square" lIns="121900" tIns="121900" rIns="121900" bIns="121900" anchor="ctr" anchorCtr="0">
            <a:noAutofit/>
          </a:bodyPr>
          <a:lstStyle/>
          <a:p>
            <a:endParaRPr sz="2533"/>
          </a:p>
        </p:txBody>
      </p:sp>
      <p:sp>
        <p:nvSpPr>
          <p:cNvPr id="151" name="Google Shape;974;p26">
            <a:extLst>
              <a:ext uri="{FF2B5EF4-FFF2-40B4-BE49-F238E27FC236}">
                <a16:creationId xmlns:a16="http://schemas.microsoft.com/office/drawing/2014/main" id="{EC0AB331-2C3B-D3FC-EB02-B2F13874D6B6}"/>
              </a:ext>
            </a:extLst>
          </p:cNvPr>
          <p:cNvSpPr/>
          <p:nvPr/>
        </p:nvSpPr>
        <p:spPr>
          <a:xfrm>
            <a:off x="6351170" y="2372606"/>
            <a:ext cx="604183" cy="652176"/>
          </a:xfrm>
          <a:prstGeom prst="ellipse">
            <a:avLst/>
          </a:prstGeom>
          <a:solidFill>
            <a:schemeClr val="lt2"/>
          </a:solidFill>
          <a:ln>
            <a:noFill/>
          </a:ln>
        </p:spPr>
        <p:txBody>
          <a:bodyPr spcFirstLastPara="1" wrap="square" lIns="121900" tIns="121900" rIns="121900" bIns="121900" anchor="ctr" anchorCtr="0">
            <a:noAutofit/>
          </a:bodyPr>
          <a:lstStyle/>
          <a:p>
            <a:endParaRPr sz="2533"/>
          </a:p>
        </p:txBody>
      </p:sp>
      <p:sp>
        <p:nvSpPr>
          <p:cNvPr id="152" name="Google Shape;975;p26">
            <a:extLst>
              <a:ext uri="{FF2B5EF4-FFF2-40B4-BE49-F238E27FC236}">
                <a16:creationId xmlns:a16="http://schemas.microsoft.com/office/drawing/2014/main" id="{48BE3842-AF60-D0AA-3F5D-DE5E91D546CE}"/>
              </a:ext>
            </a:extLst>
          </p:cNvPr>
          <p:cNvSpPr/>
          <p:nvPr/>
        </p:nvSpPr>
        <p:spPr>
          <a:xfrm>
            <a:off x="6430560" y="2458382"/>
            <a:ext cx="445284" cy="480654"/>
          </a:xfrm>
          <a:prstGeom prst="ellipse">
            <a:avLst/>
          </a:prstGeom>
          <a:solidFill>
            <a:schemeClr val="bg1"/>
          </a:solidFill>
          <a:ln>
            <a:noFill/>
          </a:ln>
        </p:spPr>
        <p:txBody>
          <a:bodyPr spcFirstLastPara="1" wrap="square" lIns="121900" tIns="121900" rIns="121900" bIns="121900" anchor="ctr" anchorCtr="0">
            <a:noAutofit/>
          </a:bodyPr>
          <a:lstStyle/>
          <a:p>
            <a:pPr algn="ctr"/>
            <a:endParaRPr lang="en" sz="600">
              <a:latin typeface="Fira Sans Extra Condensed Medium"/>
              <a:ea typeface="Fira Sans Extra Condensed Medium"/>
              <a:cs typeface="Fira Sans Extra Condensed Medium"/>
            </a:endParaRPr>
          </a:p>
        </p:txBody>
      </p:sp>
      <p:sp>
        <p:nvSpPr>
          <p:cNvPr id="155" name="Google Shape;977;p26">
            <a:extLst>
              <a:ext uri="{FF2B5EF4-FFF2-40B4-BE49-F238E27FC236}">
                <a16:creationId xmlns:a16="http://schemas.microsoft.com/office/drawing/2014/main" id="{18D2857F-0D08-3D24-F527-31199BE3D24E}"/>
              </a:ext>
            </a:extLst>
          </p:cNvPr>
          <p:cNvSpPr txBox="1"/>
          <p:nvPr/>
        </p:nvSpPr>
        <p:spPr>
          <a:xfrm>
            <a:off x="4593194" y="2561380"/>
            <a:ext cx="1818994" cy="278798"/>
          </a:xfrm>
          <a:prstGeom prst="rect">
            <a:avLst/>
          </a:prstGeom>
          <a:noFill/>
          <a:ln>
            <a:noFill/>
          </a:ln>
        </p:spPr>
        <p:txBody>
          <a:bodyPr spcFirstLastPara="1" wrap="square" lIns="121900" tIns="121900" rIns="121900" bIns="121900" anchor="ctr" anchorCtr="0">
            <a:noAutofit/>
          </a:bodyPr>
          <a:lstStyle/>
          <a:p>
            <a:pPr algn="ctr"/>
            <a:r>
              <a:rPr lang="en">
                <a:latin typeface="Sitka Heading"/>
                <a:sym typeface="Fira Sans Extra Condensed Medium"/>
              </a:rPr>
              <a:t>Information </a:t>
            </a:r>
            <a:endParaRPr lang="en-US">
              <a:latin typeface="Sitka Heading"/>
              <a:cs typeface="Calibri" panose="020F0502020204030204"/>
            </a:endParaRPr>
          </a:p>
          <a:p>
            <a:pPr algn="ctr"/>
            <a:r>
              <a:rPr lang="en">
                <a:latin typeface="Sitka Heading"/>
                <a:sym typeface="Fira Sans Extra Condensed Medium"/>
              </a:rPr>
              <a:t>Retention</a:t>
            </a:r>
            <a:endParaRPr lang="en-US">
              <a:latin typeface="Sitka Heading"/>
              <a:cs typeface="Calibri" panose="020F0502020204030204"/>
            </a:endParaRPr>
          </a:p>
        </p:txBody>
      </p:sp>
      <p:sp>
        <p:nvSpPr>
          <p:cNvPr id="154" name="TextBox 153">
            <a:extLst>
              <a:ext uri="{FF2B5EF4-FFF2-40B4-BE49-F238E27FC236}">
                <a16:creationId xmlns:a16="http://schemas.microsoft.com/office/drawing/2014/main" id="{CF6FA7FB-1F1E-56A9-CF26-B213D7A7BE78}"/>
              </a:ext>
            </a:extLst>
          </p:cNvPr>
          <p:cNvSpPr txBox="1"/>
          <p:nvPr/>
        </p:nvSpPr>
        <p:spPr>
          <a:xfrm>
            <a:off x="6411718" y="2548458"/>
            <a:ext cx="6233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cs typeface="Calibri"/>
              </a:rPr>
              <a:t>25%</a:t>
            </a:r>
          </a:p>
        </p:txBody>
      </p:sp>
      <p:sp>
        <p:nvSpPr>
          <p:cNvPr id="158" name="Google Shape;971;p26">
            <a:extLst>
              <a:ext uri="{FF2B5EF4-FFF2-40B4-BE49-F238E27FC236}">
                <a16:creationId xmlns:a16="http://schemas.microsoft.com/office/drawing/2014/main" id="{ED746150-C022-8A60-3D88-7DC6A58B6376}"/>
              </a:ext>
            </a:extLst>
          </p:cNvPr>
          <p:cNvSpPr/>
          <p:nvPr/>
        </p:nvSpPr>
        <p:spPr>
          <a:xfrm>
            <a:off x="6600300" y="3528961"/>
            <a:ext cx="906275" cy="480654"/>
          </a:xfrm>
          <a:prstGeom prst="homePlate">
            <a:avLst>
              <a:gd name="adj" fmla="val 27718"/>
            </a:avLst>
          </a:prstGeom>
          <a:solidFill>
            <a:schemeClr val="tx1"/>
          </a:solidFill>
          <a:ln>
            <a:solidFill>
              <a:srgbClr val="FF9900"/>
            </a:solidFill>
          </a:ln>
        </p:spPr>
        <p:txBody>
          <a:bodyPr spcFirstLastPara="1" wrap="square" lIns="121900" tIns="121900" rIns="121900" bIns="121900" anchor="ctr" anchorCtr="0">
            <a:noAutofit/>
          </a:bodyPr>
          <a:lstStyle/>
          <a:p>
            <a:endParaRPr sz="2533"/>
          </a:p>
        </p:txBody>
      </p:sp>
      <p:sp>
        <p:nvSpPr>
          <p:cNvPr id="159" name="Google Shape;972;p26">
            <a:extLst>
              <a:ext uri="{FF2B5EF4-FFF2-40B4-BE49-F238E27FC236}">
                <a16:creationId xmlns:a16="http://schemas.microsoft.com/office/drawing/2014/main" id="{9ABA3922-E7EE-9B68-479D-D0233DF98DC7}"/>
              </a:ext>
            </a:extLst>
          </p:cNvPr>
          <p:cNvSpPr/>
          <p:nvPr/>
        </p:nvSpPr>
        <p:spPr>
          <a:xfrm>
            <a:off x="6234914" y="3317665"/>
            <a:ext cx="836387" cy="902824"/>
          </a:xfrm>
          <a:prstGeom prst="ellipse">
            <a:avLst/>
          </a:prstGeom>
          <a:solidFill>
            <a:srgbClr val="FFFFFF"/>
          </a:solidFill>
          <a:ln w="7620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160" name="Google Shape;973;p26">
            <a:extLst>
              <a:ext uri="{FF2B5EF4-FFF2-40B4-BE49-F238E27FC236}">
                <a16:creationId xmlns:a16="http://schemas.microsoft.com/office/drawing/2014/main" id="{6574DA75-A721-C217-7E82-A172BC256155}"/>
              </a:ext>
            </a:extLst>
          </p:cNvPr>
          <p:cNvSpPr/>
          <p:nvPr/>
        </p:nvSpPr>
        <p:spPr>
          <a:xfrm>
            <a:off x="4377485" y="3436452"/>
            <a:ext cx="2363401" cy="672586"/>
          </a:xfrm>
          <a:prstGeom prst="roundRect">
            <a:avLst>
              <a:gd name="adj" fmla="val 26514"/>
            </a:avLst>
          </a:prstGeom>
          <a:solidFill>
            <a:schemeClr val="lt2"/>
          </a:solidFill>
          <a:ln>
            <a:noFill/>
          </a:ln>
        </p:spPr>
        <p:txBody>
          <a:bodyPr spcFirstLastPara="1" wrap="square" lIns="121900" tIns="121900" rIns="121900" bIns="121900" anchor="ctr" anchorCtr="0">
            <a:noAutofit/>
          </a:bodyPr>
          <a:lstStyle/>
          <a:p>
            <a:endParaRPr sz="2533"/>
          </a:p>
        </p:txBody>
      </p:sp>
      <p:sp>
        <p:nvSpPr>
          <p:cNvPr id="161" name="Google Shape;974;p26">
            <a:extLst>
              <a:ext uri="{FF2B5EF4-FFF2-40B4-BE49-F238E27FC236}">
                <a16:creationId xmlns:a16="http://schemas.microsoft.com/office/drawing/2014/main" id="{7ADD14F3-E8CD-8655-025F-A34E79FA438B}"/>
              </a:ext>
            </a:extLst>
          </p:cNvPr>
          <p:cNvSpPr/>
          <p:nvPr/>
        </p:nvSpPr>
        <p:spPr>
          <a:xfrm>
            <a:off x="6351170" y="3443185"/>
            <a:ext cx="604183" cy="652176"/>
          </a:xfrm>
          <a:prstGeom prst="ellipse">
            <a:avLst/>
          </a:prstGeom>
          <a:solidFill>
            <a:schemeClr val="lt2"/>
          </a:solidFill>
          <a:ln>
            <a:noFill/>
          </a:ln>
        </p:spPr>
        <p:txBody>
          <a:bodyPr spcFirstLastPara="1" wrap="square" lIns="121900" tIns="121900" rIns="121900" bIns="121900" anchor="ctr" anchorCtr="0">
            <a:noAutofit/>
          </a:bodyPr>
          <a:lstStyle/>
          <a:p>
            <a:endParaRPr sz="2533"/>
          </a:p>
        </p:txBody>
      </p:sp>
      <p:sp>
        <p:nvSpPr>
          <p:cNvPr id="162" name="Google Shape;975;p26">
            <a:extLst>
              <a:ext uri="{FF2B5EF4-FFF2-40B4-BE49-F238E27FC236}">
                <a16:creationId xmlns:a16="http://schemas.microsoft.com/office/drawing/2014/main" id="{5B367490-604F-E468-42B5-5AFE17A6B1EF}"/>
              </a:ext>
            </a:extLst>
          </p:cNvPr>
          <p:cNvSpPr/>
          <p:nvPr/>
        </p:nvSpPr>
        <p:spPr>
          <a:xfrm>
            <a:off x="6430560" y="3528961"/>
            <a:ext cx="445284" cy="480654"/>
          </a:xfrm>
          <a:prstGeom prst="ellipse">
            <a:avLst/>
          </a:prstGeom>
          <a:solidFill>
            <a:schemeClr val="bg1"/>
          </a:solidFill>
          <a:ln>
            <a:noFill/>
          </a:ln>
        </p:spPr>
        <p:txBody>
          <a:bodyPr spcFirstLastPara="1" wrap="square" lIns="121900" tIns="121900" rIns="121900" bIns="121900" anchor="ctr" anchorCtr="0">
            <a:noAutofit/>
          </a:bodyPr>
          <a:lstStyle/>
          <a:p>
            <a:pPr algn="ctr"/>
            <a:endParaRPr lang="en" sz="600">
              <a:latin typeface="Fira Sans Extra Condensed Medium"/>
              <a:ea typeface="Fira Sans Extra Condensed Medium"/>
              <a:cs typeface="Fira Sans Extra Condensed Medium"/>
            </a:endParaRPr>
          </a:p>
        </p:txBody>
      </p:sp>
      <p:sp>
        <p:nvSpPr>
          <p:cNvPr id="165" name="Google Shape;977;p26">
            <a:extLst>
              <a:ext uri="{FF2B5EF4-FFF2-40B4-BE49-F238E27FC236}">
                <a16:creationId xmlns:a16="http://schemas.microsoft.com/office/drawing/2014/main" id="{959B8B1D-6570-C351-0E0C-515CC41C0E42}"/>
              </a:ext>
            </a:extLst>
          </p:cNvPr>
          <p:cNvSpPr txBox="1"/>
          <p:nvPr/>
        </p:nvSpPr>
        <p:spPr>
          <a:xfrm>
            <a:off x="4649871" y="3663447"/>
            <a:ext cx="1655259" cy="222121"/>
          </a:xfrm>
          <a:prstGeom prst="rect">
            <a:avLst/>
          </a:prstGeom>
          <a:noFill/>
          <a:ln>
            <a:noFill/>
          </a:ln>
        </p:spPr>
        <p:txBody>
          <a:bodyPr spcFirstLastPara="1" wrap="square" lIns="121900" tIns="121900" rIns="121900" bIns="121900" anchor="ctr" anchorCtr="0">
            <a:noAutofit/>
          </a:bodyPr>
          <a:lstStyle/>
          <a:p>
            <a:pPr algn="ctr"/>
            <a:r>
              <a:rPr lang="en">
                <a:latin typeface="Sitka Heading"/>
                <a:sym typeface="Fira Sans Extra Condensed Medium"/>
              </a:rPr>
              <a:t>Learning</a:t>
            </a:r>
            <a:endParaRPr lang="en-US">
              <a:latin typeface="Sitka Heading"/>
            </a:endParaRPr>
          </a:p>
          <a:p>
            <a:pPr algn="ctr"/>
            <a:r>
              <a:rPr lang="en">
                <a:latin typeface="Sitka Heading"/>
              </a:rPr>
              <a:t>Efficiency</a:t>
            </a:r>
          </a:p>
        </p:txBody>
      </p:sp>
      <p:sp>
        <p:nvSpPr>
          <p:cNvPr id="164" name="TextBox 163">
            <a:extLst>
              <a:ext uri="{FF2B5EF4-FFF2-40B4-BE49-F238E27FC236}">
                <a16:creationId xmlns:a16="http://schemas.microsoft.com/office/drawing/2014/main" id="{52F6A411-052E-31A4-391E-B54F9B9FA4EB}"/>
              </a:ext>
            </a:extLst>
          </p:cNvPr>
          <p:cNvSpPr txBox="1"/>
          <p:nvPr/>
        </p:nvSpPr>
        <p:spPr>
          <a:xfrm>
            <a:off x="6411718" y="3619037"/>
            <a:ext cx="6233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25%</a:t>
            </a:r>
          </a:p>
          <a:p>
            <a:pPr algn="l"/>
            <a:endParaRPr lang="en-US" sz="1600">
              <a:cs typeface="Calibri"/>
            </a:endParaRPr>
          </a:p>
        </p:txBody>
      </p:sp>
      <p:sp>
        <p:nvSpPr>
          <p:cNvPr id="168" name="Google Shape;971;p26">
            <a:extLst>
              <a:ext uri="{FF2B5EF4-FFF2-40B4-BE49-F238E27FC236}">
                <a16:creationId xmlns:a16="http://schemas.microsoft.com/office/drawing/2014/main" id="{BD9B3AC9-ADFB-C211-CBE9-9808280B66DF}"/>
              </a:ext>
            </a:extLst>
          </p:cNvPr>
          <p:cNvSpPr/>
          <p:nvPr/>
        </p:nvSpPr>
        <p:spPr>
          <a:xfrm>
            <a:off x="6600301" y="4574349"/>
            <a:ext cx="906275" cy="480654"/>
          </a:xfrm>
          <a:prstGeom prst="homePlate">
            <a:avLst>
              <a:gd name="adj" fmla="val 27718"/>
            </a:avLst>
          </a:prstGeom>
          <a:solidFill>
            <a:schemeClr val="tx1"/>
          </a:solidFill>
          <a:ln>
            <a:solidFill>
              <a:srgbClr val="FF9900"/>
            </a:solidFill>
          </a:ln>
        </p:spPr>
        <p:txBody>
          <a:bodyPr spcFirstLastPara="1" wrap="square" lIns="121900" tIns="121900" rIns="121900" bIns="121900" anchor="ctr" anchorCtr="0">
            <a:noAutofit/>
          </a:bodyPr>
          <a:lstStyle/>
          <a:p>
            <a:endParaRPr sz="2533"/>
          </a:p>
        </p:txBody>
      </p:sp>
      <p:sp>
        <p:nvSpPr>
          <p:cNvPr id="169" name="Google Shape;972;p26">
            <a:extLst>
              <a:ext uri="{FF2B5EF4-FFF2-40B4-BE49-F238E27FC236}">
                <a16:creationId xmlns:a16="http://schemas.microsoft.com/office/drawing/2014/main" id="{E32F5BB1-C6B4-21F7-B166-A6151A579B67}"/>
              </a:ext>
            </a:extLst>
          </p:cNvPr>
          <p:cNvSpPr/>
          <p:nvPr/>
        </p:nvSpPr>
        <p:spPr>
          <a:xfrm>
            <a:off x="6234915" y="4363053"/>
            <a:ext cx="836387" cy="902824"/>
          </a:xfrm>
          <a:prstGeom prst="ellipse">
            <a:avLst/>
          </a:prstGeom>
          <a:solidFill>
            <a:srgbClr val="FFFFFF"/>
          </a:solidFill>
          <a:ln w="7620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170" name="Google Shape;973;p26">
            <a:extLst>
              <a:ext uri="{FF2B5EF4-FFF2-40B4-BE49-F238E27FC236}">
                <a16:creationId xmlns:a16="http://schemas.microsoft.com/office/drawing/2014/main" id="{82FFFD9F-FD10-4276-9FDF-FC481FA2CA77}"/>
              </a:ext>
            </a:extLst>
          </p:cNvPr>
          <p:cNvSpPr/>
          <p:nvPr/>
        </p:nvSpPr>
        <p:spPr>
          <a:xfrm>
            <a:off x="4384290" y="4488643"/>
            <a:ext cx="2356597" cy="652176"/>
          </a:xfrm>
          <a:prstGeom prst="roundRect">
            <a:avLst>
              <a:gd name="adj" fmla="val 26514"/>
            </a:avLst>
          </a:prstGeom>
          <a:solidFill>
            <a:schemeClr val="lt2"/>
          </a:solidFill>
          <a:ln>
            <a:noFill/>
          </a:ln>
        </p:spPr>
        <p:txBody>
          <a:bodyPr spcFirstLastPara="1" wrap="square" lIns="121900" tIns="121900" rIns="121900" bIns="121900" anchor="ctr" anchorCtr="0">
            <a:noAutofit/>
          </a:bodyPr>
          <a:lstStyle/>
          <a:p>
            <a:endParaRPr sz="2533"/>
          </a:p>
        </p:txBody>
      </p:sp>
      <p:sp>
        <p:nvSpPr>
          <p:cNvPr id="171" name="Google Shape;974;p26">
            <a:extLst>
              <a:ext uri="{FF2B5EF4-FFF2-40B4-BE49-F238E27FC236}">
                <a16:creationId xmlns:a16="http://schemas.microsoft.com/office/drawing/2014/main" id="{F6BA0940-F1D1-BF98-ABC3-1E6EE210E9FD}"/>
              </a:ext>
            </a:extLst>
          </p:cNvPr>
          <p:cNvSpPr/>
          <p:nvPr/>
        </p:nvSpPr>
        <p:spPr>
          <a:xfrm>
            <a:off x="6351171" y="4488573"/>
            <a:ext cx="604183" cy="652176"/>
          </a:xfrm>
          <a:prstGeom prst="ellipse">
            <a:avLst/>
          </a:prstGeom>
          <a:solidFill>
            <a:schemeClr val="lt2"/>
          </a:solidFill>
          <a:ln>
            <a:noFill/>
          </a:ln>
        </p:spPr>
        <p:txBody>
          <a:bodyPr spcFirstLastPara="1" wrap="square" lIns="121900" tIns="121900" rIns="121900" bIns="121900" anchor="ctr" anchorCtr="0">
            <a:noAutofit/>
          </a:bodyPr>
          <a:lstStyle/>
          <a:p>
            <a:endParaRPr sz="2533"/>
          </a:p>
        </p:txBody>
      </p:sp>
      <p:sp>
        <p:nvSpPr>
          <p:cNvPr id="172" name="Google Shape;975;p26">
            <a:extLst>
              <a:ext uri="{FF2B5EF4-FFF2-40B4-BE49-F238E27FC236}">
                <a16:creationId xmlns:a16="http://schemas.microsoft.com/office/drawing/2014/main" id="{45F48F7F-A4CA-0F94-0D2D-C3E17EBF0EB3}"/>
              </a:ext>
            </a:extLst>
          </p:cNvPr>
          <p:cNvSpPr/>
          <p:nvPr/>
        </p:nvSpPr>
        <p:spPr>
          <a:xfrm>
            <a:off x="6430561" y="4574349"/>
            <a:ext cx="445284" cy="480654"/>
          </a:xfrm>
          <a:prstGeom prst="ellipse">
            <a:avLst/>
          </a:prstGeom>
          <a:solidFill>
            <a:schemeClr val="bg1"/>
          </a:solidFill>
          <a:ln>
            <a:noFill/>
          </a:ln>
        </p:spPr>
        <p:txBody>
          <a:bodyPr spcFirstLastPara="1" wrap="square" lIns="121900" tIns="121900" rIns="121900" bIns="121900" anchor="ctr" anchorCtr="0">
            <a:noAutofit/>
          </a:bodyPr>
          <a:lstStyle/>
          <a:p>
            <a:pPr algn="ctr"/>
            <a:endParaRPr lang="en" sz="600">
              <a:latin typeface="Fira Sans Extra Condensed Medium"/>
              <a:ea typeface="Fira Sans Extra Condensed Medium"/>
              <a:cs typeface="Fira Sans Extra Condensed Medium"/>
            </a:endParaRPr>
          </a:p>
        </p:txBody>
      </p:sp>
      <p:sp>
        <p:nvSpPr>
          <p:cNvPr id="175" name="Google Shape;977;p26">
            <a:extLst>
              <a:ext uri="{FF2B5EF4-FFF2-40B4-BE49-F238E27FC236}">
                <a16:creationId xmlns:a16="http://schemas.microsoft.com/office/drawing/2014/main" id="{F71629F2-6E9A-4657-842E-7D39AF890462}"/>
              </a:ext>
            </a:extLst>
          </p:cNvPr>
          <p:cNvSpPr txBox="1"/>
          <p:nvPr/>
        </p:nvSpPr>
        <p:spPr>
          <a:xfrm>
            <a:off x="4673177" y="4708835"/>
            <a:ext cx="1655259" cy="222121"/>
          </a:xfrm>
          <a:prstGeom prst="rect">
            <a:avLst/>
          </a:prstGeom>
          <a:noFill/>
          <a:ln>
            <a:noFill/>
          </a:ln>
        </p:spPr>
        <p:txBody>
          <a:bodyPr spcFirstLastPara="1" wrap="square" lIns="121900" tIns="121900" rIns="121900" bIns="121900" anchor="ctr" anchorCtr="0">
            <a:noAutofit/>
          </a:bodyPr>
          <a:lstStyle/>
          <a:p>
            <a:pPr algn="ctr"/>
            <a:r>
              <a:rPr lang="en">
                <a:latin typeface="Sitka Heading"/>
                <a:sym typeface="Fira Sans Extra Condensed Medium"/>
              </a:rPr>
              <a:t>Scalabilit</a:t>
            </a:r>
            <a:r>
              <a:rPr lang="en" sz="2000">
                <a:latin typeface="Sitka Heading"/>
                <a:sym typeface="Fira Sans Extra Condensed Medium"/>
              </a:rPr>
              <a:t>y</a:t>
            </a:r>
            <a:endParaRPr lang="en" sz="2000">
              <a:latin typeface="Sitka Heading"/>
            </a:endParaRPr>
          </a:p>
        </p:txBody>
      </p:sp>
      <p:sp>
        <p:nvSpPr>
          <p:cNvPr id="174" name="TextBox 173">
            <a:extLst>
              <a:ext uri="{FF2B5EF4-FFF2-40B4-BE49-F238E27FC236}">
                <a16:creationId xmlns:a16="http://schemas.microsoft.com/office/drawing/2014/main" id="{8B5259FD-9A08-0EC1-2DE2-AFA97E02C0A1}"/>
              </a:ext>
            </a:extLst>
          </p:cNvPr>
          <p:cNvSpPr txBox="1"/>
          <p:nvPr/>
        </p:nvSpPr>
        <p:spPr>
          <a:xfrm>
            <a:off x="6411719" y="4664425"/>
            <a:ext cx="6233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25%</a:t>
            </a:r>
          </a:p>
          <a:p>
            <a:pPr algn="l"/>
            <a:endParaRPr lang="en-US" sz="1600">
              <a:cs typeface="Calibri"/>
            </a:endParaRPr>
          </a:p>
        </p:txBody>
      </p:sp>
      <p:sp>
        <p:nvSpPr>
          <p:cNvPr id="178" name="Google Shape;971;p26">
            <a:extLst>
              <a:ext uri="{FF2B5EF4-FFF2-40B4-BE49-F238E27FC236}">
                <a16:creationId xmlns:a16="http://schemas.microsoft.com/office/drawing/2014/main" id="{E690F2D3-76AF-06A4-FE94-A9F24E0808D2}"/>
              </a:ext>
            </a:extLst>
          </p:cNvPr>
          <p:cNvSpPr/>
          <p:nvPr/>
        </p:nvSpPr>
        <p:spPr>
          <a:xfrm>
            <a:off x="6600301" y="5588250"/>
            <a:ext cx="906275" cy="480654"/>
          </a:xfrm>
          <a:prstGeom prst="homePlate">
            <a:avLst>
              <a:gd name="adj" fmla="val 27718"/>
            </a:avLst>
          </a:prstGeom>
          <a:solidFill>
            <a:schemeClr val="tx1"/>
          </a:solidFill>
          <a:ln>
            <a:solidFill>
              <a:srgbClr val="FF9900"/>
            </a:solidFill>
          </a:ln>
        </p:spPr>
        <p:txBody>
          <a:bodyPr spcFirstLastPara="1" wrap="square" lIns="121900" tIns="121900" rIns="121900" bIns="121900" anchor="ctr" anchorCtr="0">
            <a:noAutofit/>
          </a:bodyPr>
          <a:lstStyle/>
          <a:p>
            <a:endParaRPr sz="2533"/>
          </a:p>
        </p:txBody>
      </p:sp>
      <p:sp>
        <p:nvSpPr>
          <p:cNvPr id="179" name="Google Shape;972;p26">
            <a:extLst>
              <a:ext uri="{FF2B5EF4-FFF2-40B4-BE49-F238E27FC236}">
                <a16:creationId xmlns:a16="http://schemas.microsoft.com/office/drawing/2014/main" id="{B69EB7A7-98FD-E8BE-4221-57DCEAA46960}"/>
              </a:ext>
            </a:extLst>
          </p:cNvPr>
          <p:cNvSpPr/>
          <p:nvPr/>
        </p:nvSpPr>
        <p:spPr>
          <a:xfrm>
            <a:off x="6234915" y="5376954"/>
            <a:ext cx="836387" cy="902824"/>
          </a:xfrm>
          <a:prstGeom prst="ellipse">
            <a:avLst/>
          </a:prstGeom>
          <a:solidFill>
            <a:srgbClr val="FFFFFF"/>
          </a:solidFill>
          <a:ln w="7620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180" name="Google Shape;973;p26">
            <a:extLst>
              <a:ext uri="{FF2B5EF4-FFF2-40B4-BE49-F238E27FC236}">
                <a16:creationId xmlns:a16="http://schemas.microsoft.com/office/drawing/2014/main" id="{E8154769-41B3-E5F7-0D42-D75BBDCD7863}"/>
              </a:ext>
            </a:extLst>
          </p:cNvPr>
          <p:cNvSpPr/>
          <p:nvPr/>
        </p:nvSpPr>
        <p:spPr>
          <a:xfrm>
            <a:off x="4377486" y="5502544"/>
            <a:ext cx="2370204" cy="652176"/>
          </a:xfrm>
          <a:prstGeom prst="roundRect">
            <a:avLst>
              <a:gd name="adj" fmla="val 26514"/>
            </a:avLst>
          </a:prstGeom>
          <a:solidFill>
            <a:schemeClr val="lt2"/>
          </a:solidFill>
          <a:ln>
            <a:noFill/>
          </a:ln>
        </p:spPr>
        <p:txBody>
          <a:bodyPr spcFirstLastPara="1" wrap="square" lIns="121900" tIns="121900" rIns="121900" bIns="121900" anchor="ctr" anchorCtr="0">
            <a:noAutofit/>
          </a:bodyPr>
          <a:lstStyle/>
          <a:p>
            <a:endParaRPr sz="2533"/>
          </a:p>
        </p:txBody>
      </p:sp>
      <p:sp>
        <p:nvSpPr>
          <p:cNvPr id="181" name="Google Shape;974;p26">
            <a:extLst>
              <a:ext uri="{FF2B5EF4-FFF2-40B4-BE49-F238E27FC236}">
                <a16:creationId xmlns:a16="http://schemas.microsoft.com/office/drawing/2014/main" id="{23E54CA5-C809-5A0D-1852-60D15959643E}"/>
              </a:ext>
            </a:extLst>
          </p:cNvPr>
          <p:cNvSpPr/>
          <p:nvPr/>
        </p:nvSpPr>
        <p:spPr>
          <a:xfrm>
            <a:off x="6351171" y="5502474"/>
            <a:ext cx="604183" cy="652176"/>
          </a:xfrm>
          <a:prstGeom prst="ellipse">
            <a:avLst/>
          </a:prstGeom>
          <a:solidFill>
            <a:schemeClr val="lt2"/>
          </a:solidFill>
          <a:ln>
            <a:noFill/>
          </a:ln>
        </p:spPr>
        <p:txBody>
          <a:bodyPr spcFirstLastPara="1" wrap="square" lIns="121900" tIns="121900" rIns="121900" bIns="121900" anchor="ctr" anchorCtr="0">
            <a:noAutofit/>
          </a:bodyPr>
          <a:lstStyle/>
          <a:p>
            <a:endParaRPr sz="2533"/>
          </a:p>
        </p:txBody>
      </p:sp>
      <p:sp>
        <p:nvSpPr>
          <p:cNvPr id="182" name="Google Shape;975;p26">
            <a:extLst>
              <a:ext uri="{FF2B5EF4-FFF2-40B4-BE49-F238E27FC236}">
                <a16:creationId xmlns:a16="http://schemas.microsoft.com/office/drawing/2014/main" id="{87C52556-B9EC-5029-E1E9-D35F0C46FA57}"/>
              </a:ext>
            </a:extLst>
          </p:cNvPr>
          <p:cNvSpPr/>
          <p:nvPr/>
        </p:nvSpPr>
        <p:spPr>
          <a:xfrm>
            <a:off x="6430561" y="5588250"/>
            <a:ext cx="445284" cy="480654"/>
          </a:xfrm>
          <a:prstGeom prst="ellipse">
            <a:avLst/>
          </a:prstGeom>
          <a:solidFill>
            <a:schemeClr val="bg1"/>
          </a:solidFill>
          <a:ln>
            <a:noFill/>
          </a:ln>
        </p:spPr>
        <p:txBody>
          <a:bodyPr spcFirstLastPara="1" wrap="square" lIns="121900" tIns="121900" rIns="121900" bIns="121900" anchor="ctr" anchorCtr="0">
            <a:noAutofit/>
          </a:bodyPr>
          <a:lstStyle/>
          <a:p>
            <a:pPr algn="ctr"/>
            <a:endParaRPr lang="en" sz="600">
              <a:latin typeface="Fira Sans Extra Condensed Medium"/>
              <a:ea typeface="Fira Sans Extra Condensed Medium"/>
              <a:cs typeface="Fira Sans Extra Condensed Medium"/>
            </a:endParaRPr>
          </a:p>
        </p:txBody>
      </p:sp>
      <p:sp>
        <p:nvSpPr>
          <p:cNvPr id="185" name="Google Shape;977;p26">
            <a:extLst>
              <a:ext uri="{FF2B5EF4-FFF2-40B4-BE49-F238E27FC236}">
                <a16:creationId xmlns:a16="http://schemas.microsoft.com/office/drawing/2014/main" id="{B95015B7-D2C0-F246-8853-722C8CF8C25B}"/>
              </a:ext>
            </a:extLst>
          </p:cNvPr>
          <p:cNvSpPr txBox="1"/>
          <p:nvPr/>
        </p:nvSpPr>
        <p:spPr>
          <a:xfrm>
            <a:off x="4649773" y="5716736"/>
            <a:ext cx="1655259" cy="222121"/>
          </a:xfrm>
          <a:prstGeom prst="rect">
            <a:avLst/>
          </a:prstGeom>
          <a:noFill/>
          <a:ln>
            <a:noFill/>
          </a:ln>
        </p:spPr>
        <p:txBody>
          <a:bodyPr spcFirstLastPara="1" wrap="square" lIns="121900" tIns="121900" rIns="121900" bIns="121900" anchor="ctr" anchorCtr="0">
            <a:noAutofit/>
          </a:bodyPr>
          <a:lstStyle/>
          <a:p>
            <a:pPr algn="ctr"/>
            <a:r>
              <a:rPr lang="en">
                <a:latin typeface="Sitka Heading"/>
                <a:sym typeface="Fira Sans Extra Condensed Medium"/>
              </a:rPr>
              <a:t>Multimodal</a:t>
            </a:r>
            <a:br>
              <a:rPr lang="en">
                <a:latin typeface="Sitka Heading"/>
              </a:rPr>
            </a:br>
            <a:r>
              <a:rPr lang="en">
                <a:latin typeface="Sitka Heading"/>
              </a:rPr>
              <a:t>Integration</a:t>
            </a:r>
            <a:endParaRPr lang="en-US">
              <a:latin typeface="Sitka Heading"/>
            </a:endParaRPr>
          </a:p>
        </p:txBody>
      </p:sp>
      <p:sp>
        <p:nvSpPr>
          <p:cNvPr id="184" name="TextBox 183">
            <a:extLst>
              <a:ext uri="{FF2B5EF4-FFF2-40B4-BE49-F238E27FC236}">
                <a16:creationId xmlns:a16="http://schemas.microsoft.com/office/drawing/2014/main" id="{83B27D17-4DB1-DF7C-2B04-8D3538116549}"/>
              </a:ext>
            </a:extLst>
          </p:cNvPr>
          <p:cNvSpPr txBox="1"/>
          <p:nvPr/>
        </p:nvSpPr>
        <p:spPr>
          <a:xfrm>
            <a:off x="6411719" y="5678326"/>
            <a:ext cx="6233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25%</a:t>
            </a:r>
          </a:p>
          <a:p>
            <a:pPr algn="l"/>
            <a:endParaRPr lang="en-US" sz="1600">
              <a:cs typeface="Calibri"/>
            </a:endParaRPr>
          </a:p>
        </p:txBody>
      </p:sp>
      <p:sp>
        <p:nvSpPr>
          <p:cNvPr id="188" name="Google Shape;971;p26">
            <a:extLst>
              <a:ext uri="{FF2B5EF4-FFF2-40B4-BE49-F238E27FC236}">
                <a16:creationId xmlns:a16="http://schemas.microsoft.com/office/drawing/2014/main" id="{84790D74-D881-0C1D-2C31-4752F5DB3563}"/>
              </a:ext>
            </a:extLst>
          </p:cNvPr>
          <p:cNvSpPr/>
          <p:nvPr/>
        </p:nvSpPr>
        <p:spPr>
          <a:xfrm>
            <a:off x="10227674" y="2458382"/>
            <a:ext cx="906275" cy="480654"/>
          </a:xfrm>
          <a:prstGeom prst="homePlate">
            <a:avLst>
              <a:gd name="adj" fmla="val 27718"/>
            </a:avLst>
          </a:prstGeom>
          <a:solidFill>
            <a:schemeClr val="tx1"/>
          </a:solidFill>
          <a:ln>
            <a:solidFill>
              <a:srgbClr val="FF9900"/>
            </a:solidFill>
          </a:ln>
        </p:spPr>
        <p:txBody>
          <a:bodyPr spcFirstLastPara="1" wrap="square" lIns="121900" tIns="121900" rIns="121900" bIns="121900" anchor="ctr" anchorCtr="0">
            <a:noAutofit/>
          </a:bodyPr>
          <a:lstStyle/>
          <a:p>
            <a:endParaRPr sz="2533"/>
          </a:p>
        </p:txBody>
      </p:sp>
      <p:sp>
        <p:nvSpPr>
          <p:cNvPr id="189" name="Google Shape;972;p26">
            <a:extLst>
              <a:ext uri="{FF2B5EF4-FFF2-40B4-BE49-F238E27FC236}">
                <a16:creationId xmlns:a16="http://schemas.microsoft.com/office/drawing/2014/main" id="{C040D1C2-629A-263F-3B01-FE3C543C5E4C}"/>
              </a:ext>
            </a:extLst>
          </p:cNvPr>
          <p:cNvSpPr/>
          <p:nvPr/>
        </p:nvSpPr>
        <p:spPr>
          <a:xfrm>
            <a:off x="9862288" y="2247086"/>
            <a:ext cx="836387" cy="902824"/>
          </a:xfrm>
          <a:prstGeom prst="ellipse">
            <a:avLst/>
          </a:prstGeom>
          <a:solidFill>
            <a:srgbClr val="FFFFFF"/>
          </a:solidFill>
          <a:ln w="7620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190" name="Google Shape;973;p26">
            <a:extLst>
              <a:ext uri="{FF2B5EF4-FFF2-40B4-BE49-F238E27FC236}">
                <a16:creationId xmlns:a16="http://schemas.microsoft.com/office/drawing/2014/main" id="{AC500301-D3E4-0A84-C1A7-80B6011CAAFA}"/>
              </a:ext>
            </a:extLst>
          </p:cNvPr>
          <p:cNvSpPr/>
          <p:nvPr/>
        </p:nvSpPr>
        <p:spPr>
          <a:xfrm>
            <a:off x="8147734" y="2372676"/>
            <a:ext cx="2227329" cy="652176"/>
          </a:xfrm>
          <a:prstGeom prst="roundRect">
            <a:avLst>
              <a:gd name="adj" fmla="val 26514"/>
            </a:avLst>
          </a:prstGeom>
          <a:solidFill>
            <a:schemeClr val="lt2"/>
          </a:solidFill>
          <a:ln>
            <a:noFill/>
          </a:ln>
        </p:spPr>
        <p:txBody>
          <a:bodyPr spcFirstLastPara="1" wrap="square" lIns="121900" tIns="121900" rIns="121900" bIns="121900" anchor="ctr" anchorCtr="0">
            <a:noAutofit/>
          </a:bodyPr>
          <a:lstStyle/>
          <a:p>
            <a:endParaRPr sz="2533"/>
          </a:p>
        </p:txBody>
      </p:sp>
      <p:sp>
        <p:nvSpPr>
          <p:cNvPr id="191" name="Google Shape;974;p26">
            <a:extLst>
              <a:ext uri="{FF2B5EF4-FFF2-40B4-BE49-F238E27FC236}">
                <a16:creationId xmlns:a16="http://schemas.microsoft.com/office/drawing/2014/main" id="{612ED4AE-1350-A115-397C-4072C64E356F}"/>
              </a:ext>
            </a:extLst>
          </p:cNvPr>
          <p:cNvSpPr/>
          <p:nvPr/>
        </p:nvSpPr>
        <p:spPr>
          <a:xfrm>
            <a:off x="9978544" y="2372606"/>
            <a:ext cx="604183" cy="652176"/>
          </a:xfrm>
          <a:prstGeom prst="ellipse">
            <a:avLst/>
          </a:prstGeom>
          <a:solidFill>
            <a:schemeClr val="lt2"/>
          </a:solidFill>
          <a:ln>
            <a:noFill/>
          </a:ln>
        </p:spPr>
        <p:txBody>
          <a:bodyPr spcFirstLastPara="1" wrap="square" lIns="121900" tIns="121900" rIns="121900" bIns="121900" anchor="ctr" anchorCtr="0">
            <a:noAutofit/>
          </a:bodyPr>
          <a:lstStyle/>
          <a:p>
            <a:endParaRPr sz="2533"/>
          </a:p>
        </p:txBody>
      </p:sp>
      <p:sp>
        <p:nvSpPr>
          <p:cNvPr id="256" name="Google Shape;975;p26">
            <a:extLst>
              <a:ext uri="{FF2B5EF4-FFF2-40B4-BE49-F238E27FC236}">
                <a16:creationId xmlns:a16="http://schemas.microsoft.com/office/drawing/2014/main" id="{6D442A6E-C44C-6C64-60C4-58F36C5C641C}"/>
              </a:ext>
            </a:extLst>
          </p:cNvPr>
          <p:cNvSpPr/>
          <p:nvPr/>
        </p:nvSpPr>
        <p:spPr>
          <a:xfrm>
            <a:off x="10057934" y="2458382"/>
            <a:ext cx="445284" cy="480654"/>
          </a:xfrm>
          <a:prstGeom prst="ellipse">
            <a:avLst/>
          </a:prstGeom>
          <a:solidFill>
            <a:schemeClr val="bg1"/>
          </a:solidFill>
          <a:ln>
            <a:noFill/>
          </a:ln>
        </p:spPr>
        <p:txBody>
          <a:bodyPr spcFirstLastPara="1" wrap="square" lIns="121900" tIns="121900" rIns="121900" bIns="121900" anchor="ctr" anchorCtr="0">
            <a:noAutofit/>
          </a:bodyPr>
          <a:lstStyle/>
          <a:p>
            <a:pPr algn="ctr"/>
            <a:endParaRPr lang="en" sz="600">
              <a:latin typeface="Fira Sans Extra Condensed Medium"/>
              <a:ea typeface="Fira Sans Extra Condensed Medium"/>
              <a:cs typeface="Fira Sans Extra Condensed Medium"/>
            </a:endParaRPr>
          </a:p>
        </p:txBody>
      </p:sp>
      <p:sp>
        <p:nvSpPr>
          <p:cNvPr id="259" name="Google Shape;977;p26">
            <a:extLst>
              <a:ext uri="{FF2B5EF4-FFF2-40B4-BE49-F238E27FC236}">
                <a16:creationId xmlns:a16="http://schemas.microsoft.com/office/drawing/2014/main" id="{9A4F6801-C587-AE11-F5FD-481D95484FED}"/>
              </a:ext>
            </a:extLst>
          </p:cNvPr>
          <p:cNvSpPr txBox="1"/>
          <p:nvPr/>
        </p:nvSpPr>
        <p:spPr>
          <a:xfrm>
            <a:off x="8850319" y="2561380"/>
            <a:ext cx="1655259" cy="222121"/>
          </a:xfrm>
          <a:prstGeom prst="rect">
            <a:avLst/>
          </a:prstGeom>
          <a:noFill/>
          <a:ln>
            <a:noFill/>
          </a:ln>
        </p:spPr>
        <p:txBody>
          <a:bodyPr spcFirstLastPara="1" wrap="square" lIns="121900" tIns="121900" rIns="121900" bIns="121900" anchor="ctr" anchorCtr="0">
            <a:noAutofit/>
          </a:bodyPr>
          <a:lstStyle/>
          <a:p>
            <a:r>
              <a:rPr lang="en">
                <a:latin typeface="Sitka Heading"/>
                <a:sym typeface="Fira Sans Extra Condensed Medium"/>
              </a:rPr>
              <a:t>CapEx</a:t>
            </a:r>
            <a:endParaRPr lang="en-US">
              <a:latin typeface="Sitka Heading"/>
            </a:endParaRPr>
          </a:p>
        </p:txBody>
      </p:sp>
      <p:sp>
        <p:nvSpPr>
          <p:cNvPr id="258" name="TextBox 257">
            <a:extLst>
              <a:ext uri="{FF2B5EF4-FFF2-40B4-BE49-F238E27FC236}">
                <a16:creationId xmlns:a16="http://schemas.microsoft.com/office/drawing/2014/main" id="{EC39820D-ACC8-F04A-95B8-6B434844646C}"/>
              </a:ext>
            </a:extLst>
          </p:cNvPr>
          <p:cNvSpPr txBox="1"/>
          <p:nvPr/>
        </p:nvSpPr>
        <p:spPr>
          <a:xfrm>
            <a:off x="10039092" y="2548458"/>
            <a:ext cx="6233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cs typeface="Calibri"/>
              </a:rPr>
              <a:t>TBD</a:t>
            </a:r>
          </a:p>
        </p:txBody>
      </p:sp>
      <p:sp>
        <p:nvSpPr>
          <p:cNvPr id="262" name="Google Shape;971;p26">
            <a:extLst>
              <a:ext uri="{FF2B5EF4-FFF2-40B4-BE49-F238E27FC236}">
                <a16:creationId xmlns:a16="http://schemas.microsoft.com/office/drawing/2014/main" id="{85193548-4770-554B-57D1-161B8EB94242}"/>
              </a:ext>
            </a:extLst>
          </p:cNvPr>
          <p:cNvSpPr/>
          <p:nvPr/>
        </p:nvSpPr>
        <p:spPr>
          <a:xfrm>
            <a:off x="10227672" y="3642316"/>
            <a:ext cx="906275" cy="480654"/>
          </a:xfrm>
          <a:prstGeom prst="homePlate">
            <a:avLst>
              <a:gd name="adj" fmla="val 27718"/>
            </a:avLst>
          </a:prstGeom>
          <a:solidFill>
            <a:schemeClr val="tx1"/>
          </a:solidFill>
          <a:ln>
            <a:solidFill>
              <a:srgbClr val="FF9900"/>
            </a:solidFill>
          </a:ln>
        </p:spPr>
        <p:txBody>
          <a:bodyPr spcFirstLastPara="1" wrap="square" lIns="121900" tIns="121900" rIns="121900" bIns="121900" anchor="ctr" anchorCtr="0">
            <a:noAutofit/>
          </a:bodyPr>
          <a:lstStyle/>
          <a:p>
            <a:endParaRPr sz="2533"/>
          </a:p>
        </p:txBody>
      </p:sp>
      <p:sp>
        <p:nvSpPr>
          <p:cNvPr id="263" name="Google Shape;972;p26">
            <a:extLst>
              <a:ext uri="{FF2B5EF4-FFF2-40B4-BE49-F238E27FC236}">
                <a16:creationId xmlns:a16="http://schemas.microsoft.com/office/drawing/2014/main" id="{46AB84D6-4966-58A0-0DA1-1E1D6FE6566B}"/>
              </a:ext>
            </a:extLst>
          </p:cNvPr>
          <p:cNvSpPr/>
          <p:nvPr/>
        </p:nvSpPr>
        <p:spPr>
          <a:xfrm>
            <a:off x="9862286" y="3431020"/>
            <a:ext cx="836387" cy="902824"/>
          </a:xfrm>
          <a:prstGeom prst="ellipse">
            <a:avLst/>
          </a:prstGeom>
          <a:solidFill>
            <a:srgbClr val="FFFFFF"/>
          </a:solidFill>
          <a:ln w="7620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264" name="Google Shape;973;p26">
            <a:extLst>
              <a:ext uri="{FF2B5EF4-FFF2-40B4-BE49-F238E27FC236}">
                <a16:creationId xmlns:a16="http://schemas.microsoft.com/office/drawing/2014/main" id="{9697EDFA-8FC7-123A-F4DD-6F922576582C}"/>
              </a:ext>
            </a:extLst>
          </p:cNvPr>
          <p:cNvSpPr/>
          <p:nvPr/>
        </p:nvSpPr>
        <p:spPr>
          <a:xfrm>
            <a:off x="8147732" y="3556610"/>
            <a:ext cx="2227329" cy="652176"/>
          </a:xfrm>
          <a:prstGeom prst="roundRect">
            <a:avLst>
              <a:gd name="adj" fmla="val 26514"/>
            </a:avLst>
          </a:prstGeom>
          <a:solidFill>
            <a:schemeClr val="lt2"/>
          </a:solidFill>
          <a:ln>
            <a:noFill/>
          </a:ln>
        </p:spPr>
        <p:txBody>
          <a:bodyPr spcFirstLastPara="1" wrap="square" lIns="121900" tIns="121900" rIns="121900" bIns="121900" anchor="ctr" anchorCtr="0">
            <a:noAutofit/>
          </a:bodyPr>
          <a:lstStyle/>
          <a:p>
            <a:endParaRPr sz="2533"/>
          </a:p>
        </p:txBody>
      </p:sp>
      <p:sp>
        <p:nvSpPr>
          <p:cNvPr id="265" name="Google Shape;974;p26">
            <a:extLst>
              <a:ext uri="{FF2B5EF4-FFF2-40B4-BE49-F238E27FC236}">
                <a16:creationId xmlns:a16="http://schemas.microsoft.com/office/drawing/2014/main" id="{F6832A76-AC90-EF1D-82FA-C946B4A22732}"/>
              </a:ext>
            </a:extLst>
          </p:cNvPr>
          <p:cNvSpPr/>
          <p:nvPr/>
        </p:nvSpPr>
        <p:spPr>
          <a:xfrm>
            <a:off x="9978542" y="3556540"/>
            <a:ext cx="604183" cy="652176"/>
          </a:xfrm>
          <a:prstGeom prst="ellipse">
            <a:avLst/>
          </a:prstGeom>
          <a:solidFill>
            <a:schemeClr val="lt2"/>
          </a:solidFill>
          <a:ln>
            <a:noFill/>
          </a:ln>
        </p:spPr>
        <p:txBody>
          <a:bodyPr spcFirstLastPara="1" wrap="square" lIns="121900" tIns="121900" rIns="121900" bIns="121900" anchor="ctr" anchorCtr="0">
            <a:noAutofit/>
          </a:bodyPr>
          <a:lstStyle/>
          <a:p>
            <a:endParaRPr sz="2533"/>
          </a:p>
        </p:txBody>
      </p:sp>
      <p:sp>
        <p:nvSpPr>
          <p:cNvPr id="266" name="Google Shape;975;p26">
            <a:extLst>
              <a:ext uri="{FF2B5EF4-FFF2-40B4-BE49-F238E27FC236}">
                <a16:creationId xmlns:a16="http://schemas.microsoft.com/office/drawing/2014/main" id="{317F31D7-486C-97C6-E79E-6928D5A27B2E}"/>
              </a:ext>
            </a:extLst>
          </p:cNvPr>
          <p:cNvSpPr/>
          <p:nvPr/>
        </p:nvSpPr>
        <p:spPr>
          <a:xfrm>
            <a:off x="10057932" y="3642316"/>
            <a:ext cx="445284" cy="480654"/>
          </a:xfrm>
          <a:prstGeom prst="ellipse">
            <a:avLst/>
          </a:prstGeom>
          <a:solidFill>
            <a:schemeClr val="bg1"/>
          </a:solidFill>
          <a:ln>
            <a:noFill/>
          </a:ln>
        </p:spPr>
        <p:txBody>
          <a:bodyPr spcFirstLastPara="1" wrap="square" lIns="121900" tIns="121900" rIns="121900" bIns="121900" anchor="ctr" anchorCtr="0">
            <a:noAutofit/>
          </a:bodyPr>
          <a:lstStyle/>
          <a:p>
            <a:pPr algn="ctr"/>
            <a:endParaRPr lang="en" sz="600">
              <a:latin typeface="Fira Sans Extra Condensed Medium"/>
              <a:ea typeface="Fira Sans Extra Condensed Medium"/>
              <a:cs typeface="Fira Sans Extra Condensed Medium"/>
            </a:endParaRPr>
          </a:p>
        </p:txBody>
      </p:sp>
      <p:sp>
        <p:nvSpPr>
          <p:cNvPr id="269" name="Google Shape;977;p26">
            <a:extLst>
              <a:ext uri="{FF2B5EF4-FFF2-40B4-BE49-F238E27FC236}">
                <a16:creationId xmlns:a16="http://schemas.microsoft.com/office/drawing/2014/main" id="{0B26D8B3-A4F2-3388-D177-78B1732CCDE7}"/>
              </a:ext>
            </a:extLst>
          </p:cNvPr>
          <p:cNvSpPr txBox="1"/>
          <p:nvPr/>
        </p:nvSpPr>
        <p:spPr>
          <a:xfrm>
            <a:off x="8850317" y="3770504"/>
            <a:ext cx="1655259" cy="222121"/>
          </a:xfrm>
          <a:prstGeom prst="rect">
            <a:avLst/>
          </a:prstGeom>
          <a:noFill/>
          <a:ln>
            <a:noFill/>
          </a:ln>
        </p:spPr>
        <p:txBody>
          <a:bodyPr spcFirstLastPara="1" wrap="square" lIns="121900" tIns="121900" rIns="121900" bIns="121900" anchor="ctr" anchorCtr="0">
            <a:noAutofit/>
          </a:bodyPr>
          <a:lstStyle/>
          <a:p>
            <a:r>
              <a:rPr lang="en">
                <a:latin typeface="Sitka Heading"/>
                <a:sym typeface="Fira Sans Extra Condensed Medium"/>
              </a:rPr>
              <a:t>OpEx</a:t>
            </a:r>
            <a:endParaRPr lang="en-US">
              <a:latin typeface="Sitka Heading"/>
            </a:endParaRPr>
          </a:p>
        </p:txBody>
      </p:sp>
      <p:sp>
        <p:nvSpPr>
          <p:cNvPr id="268" name="TextBox 267">
            <a:extLst>
              <a:ext uri="{FF2B5EF4-FFF2-40B4-BE49-F238E27FC236}">
                <a16:creationId xmlns:a16="http://schemas.microsoft.com/office/drawing/2014/main" id="{AEDCE8D3-E53B-07E0-5F8B-670B2E649553}"/>
              </a:ext>
            </a:extLst>
          </p:cNvPr>
          <p:cNvSpPr txBox="1"/>
          <p:nvPr/>
        </p:nvSpPr>
        <p:spPr>
          <a:xfrm>
            <a:off x="10039090" y="3732392"/>
            <a:ext cx="6233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cs typeface="Calibri"/>
              </a:rPr>
              <a:t>TBD</a:t>
            </a:r>
          </a:p>
        </p:txBody>
      </p:sp>
      <p:sp>
        <p:nvSpPr>
          <p:cNvPr id="285" name="Google Shape;1115;p28">
            <a:extLst>
              <a:ext uri="{FF2B5EF4-FFF2-40B4-BE49-F238E27FC236}">
                <a16:creationId xmlns:a16="http://schemas.microsoft.com/office/drawing/2014/main" id="{70588FC6-9A53-B5DB-EFDB-CB4D684B1AD1}"/>
              </a:ext>
            </a:extLst>
          </p:cNvPr>
          <p:cNvSpPr/>
          <p:nvPr/>
        </p:nvSpPr>
        <p:spPr>
          <a:xfrm>
            <a:off x="1664699" y="1167516"/>
            <a:ext cx="1833352" cy="767956"/>
          </a:xfrm>
          <a:custGeom>
            <a:avLst/>
            <a:gdLst/>
            <a:ahLst/>
            <a:cxnLst/>
            <a:rect l="l" t="t" r="r" b="b"/>
            <a:pathLst>
              <a:path w="47402" h="19940" extrusionOk="0">
                <a:moveTo>
                  <a:pt x="1" y="0"/>
                </a:moveTo>
                <a:cubicBezTo>
                  <a:pt x="673" y="800"/>
                  <a:pt x="1345" y="1536"/>
                  <a:pt x="1921" y="2209"/>
                </a:cubicBezTo>
                <a:cubicBezTo>
                  <a:pt x="3714" y="4353"/>
                  <a:pt x="5666" y="6369"/>
                  <a:pt x="7714" y="8226"/>
                </a:cubicBezTo>
                <a:cubicBezTo>
                  <a:pt x="8130" y="8674"/>
                  <a:pt x="8194" y="9346"/>
                  <a:pt x="7906" y="9890"/>
                </a:cubicBezTo>
                <a:cubicBezTo>
                  <a:pt x="5922" y="13187"/>
                  <a:pt x="3265" y="15971"/>
                  <a:pt x="1185" y="19204"/>
                </a:cubicBezTo>
                <a:cubicBezTo>
                  <a:pt x="13859" y="19556"/>
                  <a:pt x="26534" y="19780"/>
                  <a:pt x="39208" y="19940"/>
                </a:cubicBezTo>
                <a:cubicBezTo>
                  <a:pt x="42089" y="17027"/>
                  <a:pt x="44841" y="13987"/>
                  <a:pt x="47402" y="10786"/>
                </a:cubicBezTo>
                <a:cubicBezTo>
                  <a:pt x="45577" y="8450"/>
                  <a:pt x="43529" y="6305"/>
                  <a:pt x="41545" y="4097"/>
                </a:cubicBezTo>
                <a:cubicBezTo>
                  <a:pt x="40584" y="3041"/>
                  <a:pt x="39560" y="1953"/>
                  <a:pt x="38600" y="768"/>
                </a:cubicBezTo>
                <a:lnTo>
                  <a:pt x="31495" y="672"/>
                </a:lnTo>
                <a:cubicBezTo>
                  <a:pt x="20997" y="480"/>
                  <a:pt x="10499" y="224"/>
                  <a:pt x="1" y="0"/>
                </a:cubicBezTo>
                <a:close/>
              </a:path>
            </a:pathLst>
          </a:custGeom>
          <a:solidFill>
            <a:schemeClr val="tx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288" name="Google Shape;1120;p28">
            <a:extLst>
              <a:ext uri="{FF2B5EF4-FFF2-40B4-BE49-F238E27FC236}">
                <a16:creationId xmlns:a16="http://schemas.microsoft.com/office/drawing/2014/main" id="{675FB8FF-60BB-D2C7-963D-C551D1F617C9}"/>
              </a:ext>
            </a:extLst>
          </p:cNvPr>
          <p:cNvSpPr/>
          <p:nvPr/>
        </p:nvSpPr>
        <p:spPr>
          <a:xfrm>
            <a:off x="4716268" y="1164794"/>
            <a:ext cx="2358232" cy="755671"/>
          </a:xfrm>
          <a:custGeom>
            <a:avLst/>
            <a:gdLst/>
            <a:ahLst/>
            <a:cxnLst/>
            <a:rect l="l" t="t" r="r" b="b"/>
            <a:pathLst>
              <a:path w="60973" h="19621" extrusionOk="0">
                <a:moveTo>
                  <a:pt x="1" y="0"/>
                </a:moveTo>
                <a:lnTo>
                  <a:pt x="1" y="0"/>
                </a:lnTo>
                <a:cubicBezTo>
                  <a:pt x="545" y="576"/>
                  <a:pt x="1057" y="1153"/>
                  <a:pt x="1569" y="1697"/>
                </a:cubicBezTo>
                <a:cubicBezTo>
                  <a:pt x="3681" y="4065"/>
                  <a:pt x="5922" y="6402"/>
                  <a:pt x="7842" y="8994"/>
                </a:cubicBezTo>
                <a:cubicBezTo>
                  <a:pt x="8290" y="9570"/>
                  <a:pt x="8290" y="10402"/>
                  <a:pt x="7842" y="10978"/>
                </a:cubicBezTo>
                <a:cubicBezTo>
                  <a:pt x="5570" y="13795"/>
                  <a:pt x="3201" y="16579"/>
                  <a:pt x="737" y="19172"/>
                </a:cubicBezTo>
                <a:cubicBezTo>
                  <a:pt x="12195" y="19300"/>
                  <a:pt x="23653" y="19396"/>
                  <a:pt x="35111" y="19492"/>
                </a:cubicBezTo>
                <a:cubicBezTo>
                  <a:pt x="39816" y="19556"/>
                  <a:pt x="44489" y="19588"/>
                  <a:pt x="49194" y="19620"/>
                </a:cubicBezTo>
                <a:cubicBezTo>
                  <a:pt x="49290" y="19428"/>
                  <a:pt x="49418" y="19300"/>
                  <a:pt x="49578" y="19172"/>
                </a:cubicBezTo>
                <a:cubicBezTo>
                  <a:pt x="53483" y="16259"/>
                  <a:pt x="57388" y="13283"/>
                  <a:pt x="60972" y="9858"/>
                </a:cubicBezTo>
                <a:cubicBezTo>
                  <a:pt x="58380" y="6594"/>
                  <a:pt x="55531" y="3617"/>
                  <a:pt x="52779" y="544"/>
                </a:cubicBezTo>
                <a:cubicBezTo>
                  <a:pt x="35175" y="448"/>
                  <a:pt x="17604" y="256"/>
                  <a:pt x="1" y="0"/>
                </a:cubicBezTo>
                <a:close/>
              </a:path>
            </a:pathLst>
          </a:custGeom>
          <a:solidFill>
            <a:srgbClr val="FF9900"/>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292" name="Google Shape;1125;p28">
            <a:extLst>
              <a:ext uri="{FF2B5EF4-FFF2-40B4-BE49-F238E27FC236}">
                <a16:creationId xmlns:a16="http://schemas.microsoft.com/office/drawing/2014/main" id="{22C495DA-2073-1E9F-2B13-BCE5E9BA416C}"/>
              </a:ext>
            </a:extLst>
          </p:cNvPr>
          <p:cNvSpPr/>
          <p:nvPr/>
        </p:nvSpPr>
        <p:spPr>
          <a:xfrm>
            <a:off x="8322867" y="1159594"/>
            <a:ext cx="2132941" cy="750740"/>
          </a:xfrm>
          <a:custGeom>
            <a:avLst/>
            <a:gdLst/>
            <a:ahLst/>
            <a:cxnLst/>
            <a:rect l="l" t="t" r="r" b="b"/>
            <a:pathLst>
              <a:path w="55148" h="19493" extrusionOk="0">
                <a:moveTo>
                  <a:pt x="48810" y="0"/>
                </a:moveTo>
                <a:cubicBezTo>
                  <a:pt x="32551" y="192"/>
                  <a:pt x="16260" y="352"/>
                  <a:pt x="1" y="416"/>
                </a:cubicBezTo>
                <a:cubicBezTo>
                  <a:pt x="2945" y="3425"/>
                  <a:pt x="5858" y="6466"/>
                  <a:pt x="8675" y="9602"/>
                </a:cubicBezTo>
                <a:cubicBezTo>
                  <a:pt x="9123" y="10114"/>
                  <a:pt x="9187" y="11106"/>
                  <a:pt x="8675" y="11587"/>
                </a:cubicBezTo>
                <a:cubicBezTo>
                  <a:pt x="5986" y="14083"/>
                  <a:pt x="3426" y="16740"/>
                  <a:pt x="929" y="19492"/>
                </a:cubicBezTo>
                <a:cubicBezTo>
                  <a:pt x="15044" y="19460"/>
                  <a:pt x="29190" y="19332"/>
                  <a:pt x="43337" y="19204"/>
                </a:cubicBezTo>
                <a:lnTo>
                  <a:pt x="45001" y="19172"/>
                </a:lnTo>
                <a:cubicBezTo>
                  <a:pt x="48074" y="15939"/>
                  <a:pt x="51499" y="13027"/>
                  <a:pt x="55147" y="10466"/>
                </a:cubicBezTo>
                <a:cubicBezTo>
                  <a:pt x="53867" y="7842"/>
                  <a:pt x="52427" y="5313"/>
                  <a:pt x="50795" y="2881"/>
                </a:cubicBezTo>
                <a:cubicBezTo>
                  <a:pt x="50154" y="1953"/>
                  <a:pt x="49514" y="961"/>
                  <a:pt x="48810" y="0"/>
                </a:cubicBezTo>
                <a:close/>
              </a:path>
            </a:pathLst>
          </a:custGeom>
          <a:solidFill>
            <a:schemeClr val="tx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293" name="TextBox 292">
            <a:extLst>
              <a:ext uri="{FF2B5EF4-FFF2-40B4-BE49-F238E27FC236}">
                <a16:creationId xmlns:a16="http://schemas.microsoft.com/office/drawing/2014/main" id="{5C6231F7-C63D-91FA-2CE6-6F8E6C2073AC}"/>
              </a:ext>
            </a:extLst>
          </p:cNvPr>
          <p:cNvSpPr txBox="1"/>
          <p:nvPr/>
        </p:nvSpPr>
        <p:spPr>
          <a:xfrm>
            <a:off x="2115910" y="1347107"/>
            <a:ext cx="1069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Phase 1</a:t>
            </a:r>
            <a:endParaRPr lang="en-US">
              <a:solidFill>
                <a:schemeClr val="bg1"/>
              </a:solidFill>
            </a:endParaRPr>
          </a:p>
        </p:txBody>
      </p:sp>
      <p:sp>
        <p:nvSpPr>
          <p:cNvPr id="296" name="TextBox 295">
            <a:extLst>
              <a:ext uri="{FF2B5EF4-FFF2-40B4-BE49-F238E27FC236}">
                <a16:creationId xmlns:a16="http://schemas.microsoft.com/office/drawing/2014/main" id="{3A7991D2-E14C-6C7E-C89C-13FC8E562C6B}"/>
              </a:ext>
            </a:extLst>
          </p:cNvPr>
          <p:cNvSpPr txBox="1"/>
          <p:nvPr/>
        </p:nvSpPr>
        <p:spPr>
          <a:xfrm>
            <a:off x="8912677" y="1347107"/>
            <a:ext cx="1069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Phase 3</a:t>
            </a:r>
            <a:endParaRPr lang="en-US">
              <a:solidFill>
                <a:schemeClr val="bg1"/>
              </a:solidFill>
            </a:endParaRPr>
          </a:p>
        </p:txBody>
      </p:sp>
      <p:sp>
        <p:nvSpPr>
          <p:cNvPr id="297" name="TextBox 296">
            <a:extLst>
              <a:ext uri="{FF2B5EF4-FFF2-40B4-BE49-F238E27FC236}">
                <a16:creationId xmlns:a16="http://schemas.microsoft.com/office/drawing/2014/main" id="{63E12DA0-B17F-00C7-DFB0-A902F886F795}"/>
              </a:ext>
            </a:extLst>
          </p:cNvPr>
          <p:cNvSpPr txBox="1"/>
          <p:nvPr/>
        </p:nvSpPr>
        <p:spPr>
          <a:xfrm>
            <a:off x="5476873" y="1347107"/>
            <a:ext cx="1069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Phase 2</a:t>
            </a:r>
            <a:endParaRPr lang="en-US">
              <a:solidFill>
                <a:schemeClr val="bg1"/>
              </a:solidFill>
            </a:endParaRPr>
          </a:p>
        </p:txBody>
      </p:sp>
      <p:sp>
        <p:nvSpPr>
          <p:cNvPr id="299" name="Rectangle 298">
            <a:extLst>
              <a:ext uri="{FF2B5EF4-FFF2-40B4-BE49-F238E27FC236}">
                <a16:creationId xmlns:a16="http://schemas.microsoft.com/office/drawing/2014/main" id="{AAEA2658-1000-2691-1686-2B739D6E9374}"/>
              </a:ext>
            </a:extLst>
          </p:cNvPr>
          <p:cNvSpPr/>
          <p:nvPr/>
        </p:nvSpPr>
        <p:spPr>
          <a:xfrm>
            <a:off x="1211034" y="972910"/>
            <a:ext cx="6395357" cy="1156607"/>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A0BF7F10-B9A7-E9A0-320D-16E1693E3A95}"/>
              </a:ext>
            </a:extLst>
          </p:cNvPr>
          <p:cNvSpPr/>
          <p:nvPr/>
        </p:nvSpPr>
        <p:spPr>
          <a:xfrm>
            <a:off x="9477374" y="6279696"/>
            <a:ext cx="802821" cy="340178"/>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TextBox 300">
            <a:extLst>
              <a:ext uri="{FF2B5EF4-FFF2-40B4-BE49-F238E27FC236}">
                <a16:creationId xmlns:a16="http://schemas.microsoft.com/office/drawing/2014/main" id="{E1E4A766-CE74-243C-56A8-CEFF753A3269}"/>
              </a:ext>
            </a:extLst>
          </p:cNvPr>
          <p:cNvSpPr txBox="1"/>
          <p:nvPr/>
        </p:nvSpPr>
        <p:spPr>
          <a:xfrm>
            <a:off x="10123716" y="6252482"/>
            <a:ext cx="21635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Sitka Text"/>
                <a:cs typeface="Calibri"/>
              </a:rPr>
              <a:t>-&gt;</a:t>
            </a:r>
            <a:r>
              <a:rPr lang="en-US" sz="1400">
                <a:latin typeface="Sitka Text"/>
                <a:cs typeface="Calibri"/>
              </a:rPr>
              <a:t> Scope for Interim</a:t>
            </a:r>
          </a:p>
        </p:txBody>
      </p:sp>
    </p:spTree>
    <p:extLst>
      <p:ext uri="{BB962C8B-B14F-4D97-AF65-F5344CB8AC3E}">
        <p14:creationId xmlns:p14="http://schemas.microsoft.com/office/powerpoint/2010/main" val="33928481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duct Overview Infographics by Slidesgo">
  <a:themeElements>
    <a:clrScheme name="Simple Light">
      <a:dk1>
        <a:srgbClr val="000000"/>
      </a:dk1>
      <a:lt1>
        <a:srgbClr val="FFFFFF"/>
      </a:lt1>
      <a:dk2>
        <a:srgbClr val="B39DDB"/>
      </a:dk2>
      <a:lt2>
        <a:srgbClr val="FFB74D"/>
      </a:lt2>
      <a:accent1>
        <a:srgbClr val="5AADAC"/>
      </a:accent1>
      <a:accent2>
        <a:srgbClr val="2B8B87"/>
      </a:accent2>
      <a:accent3>
        <a:srgbClr val="86C4C4"/>
      </a:accent3>
      <a:accent4>
        <a:srgbClr val="90A4AE"/>
      </a:accent4>
      <a:accent5>
        <a:srgbClr val="78909C"/>
      </a:accent5>
      <a:accent6>
        <a:srgbClr val="B0BEC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37</Slides>
  <Notes>14</Notes>
  <HiddenSlides>0</HiddenSlides>
  <ScaleCrop>false</ScaleCrop>
  <HeadingPairs>
    <vt:vector size="4" baseType="variant">
      <vt:variant>
        <vt:lpstr>Theme</vt:lpstr>
      </vt:variant>
      <vt:variant>
        <vt:i4>3</vt:i4>
      </vt:variant>
      <vt:variant>
        <vt:lpstr>Slide Titles</vt:lpstr>
      </vt:variant>
      <vt:variant>
        <vt:i4>37</vt:i4>
      </vt:variant>
    </vt:vector>
  </HeadingPairs>
  <TitlesOfParts>
    <vt:vector size="40" baseType="lpstr">
      <vt:lpstr>office theme</vt:lpstr>
      <vt:lpstr>Product Overview Infographics by Slidesgo</vt:lpstr>
      <vt:lpstr>Office Theme</vt:lpstr>
      <vt:lpstr>Simplified Onboarding Methods</vt:lpstr>
      <vt:lpstr>PowerPoint Presentation</vt:lpstr>
      <vt:lpstr>PowerPoint Presentation</vt:lpstr>
      <vt:lpstr>Problem Statement</vt:lpstr>
      <vt:lpstr>Amazon Robotics is searching for effective solutions to onboard new associates and operation managers</vt:lpstr>
      <vt:lpstr>Current Situation</vt:lpstr>
      <vt:lpstr>New hires are trained for their job roles through extended hours of audio-visual and textual pieces of training</vt:lpstr>
      <vt:lpstr>New hires spend an extended amount of time in training but retain little information</vt:lpstr>
      <vt:lpstr>7 Evaluation criterion were identified and segmented into 3 phases</vt:lpstr>
      <vt:lpstr>Technology Overview</vt:lpstr>
      <vt:lpstr>PowerPoint Presentation</vt:lpstr>
      <vt:lpstr>PowerPoint Presentation</vt:lpstr>
      <vt:lpstr>PowerPoint Presentation</vt:lpstr>
      <vt:lpstr>LLM chatbots are ideal for answering problem-specific questions     </vt:lpstr>
      <vt:lpstr>PowerPoint Presentation</vt:lpstr>
      <vt:lpstr>PowerPoint Presentation</vt:lpstr>
      <vt:lpstr>XR creates an immersive learning experience for new hires</vt:lpstr>
      <vt:lpstr>XR technologies improve learner comprehension, decrease training time</vt:lpstr>
      <vt:lpstr>PowerPoint Presentation</vt:lpstr>
      <vt:lpstr>Technology Evaluation</vt:lpstr>
      <vt:lpstr>We assessed the technologies on the following metrics and their associated weightage</vt:lpstr>
      <vt:lpstr>PowerPoint Presentation</vt:lpstr>
      <vt:lpstr>Next Steps</vt:lpstr>
      <vt:lpstr>Thank You! Questions? </vt:lpstr>
      <vt:lpstr>Appendix</vt:lpstr>
      <vt:lpstr>Citations</vt:lpstr>
      <vt:lpstr>Citations</vt:lpstr>
      <vt:lpstr>Evaluation Criteria</vt:lpstr>
      <vt:lpstr>PowerPoint Presentation</vt:lpstr>
      <vt:lpstr>Appendix: VR Types</vt:lpstr>
      <vt:lpstr>Appendix: VR Marketshare split</vt:lpstr>
      <vt:lpstr>Appendix: XR Providers, Use Cases</vt:lpstr>
      <vt:lpstr>Appendix: Employees trained using XR completed training faster</vt:lpstr>
      <vt:lpstr>Appendix: XR enhances information retention</vt:lpstr>
      <vt:lpstr>Appendix: XR Cost at Scale</vt:lpstr>
      <vt:lpstr>KPI LLM Evaluation</vt:lpstr>
      <vt:lpstr>Key Players - LLM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2023-10-13T03:37:58Z</dcterms:created>
  <dcterms:modified xsi:type="dcterms:W3CDTF">2023-11-11T19:32:14Z</dcterms:modified>
</cp:coreProperties>
</file>